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Lst>
  <p:sldSz cx="12192000" cy="6858000"/>
  <p:notesSz cx="6858000" cy="9144000"/>
  <p:embeddedFontLst>
    <p:embeddedFont>
      <p:font typeface="Roboto" panose="02000000000000000000" pitchFamily="2" charset="0"/>
      <p:regular r:id="rId21"/>
      <p:bold r:id="rId22"/>
      <p:italic r:id="rId23"/>
      <p:boldItalic r:id="rId24"/>
    </p:embeddedFont>
    <p:embeddedFont>
      <p:font typeface="Verdana" panose="020B060403050404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i1G9jbfgiUQJ1BIL+eOzd9VeT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66" name="Google Shape;26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88a46bc8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88a46bc8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
        <p:cNvGrpSpPr/>
        <p:nvPr/>
      </p:nvGrpSpPr>
      <p:grpSpPr>
        <a:xfrm>
          <a:off x="0" y="0"/>
          <a:ext cx="0" cy="0"/>
          <a:chOff x="0" y="0"/>
          <a:chExt cx="0" cy="0"/>
        </a:xfrm>
      </p:grpSpPr>
      <p:pic>
        <p:nvPicPr>
          <p:cNvPr id="13" name="Google Shape;13;p22" descr="Droplets-HD-Title-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 name="Google Shape;14;p22"/>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2"/>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16" name="Google Shape;16;p2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78"/>
        <p:cNvGrpSpPr/>
        <p:nvPr/>
      </p:nvGrpSpPr>
      <p:grpSpPr>
        <a:xfrm>
          <a:off x="0" y="0"/>
          <a:ext cx="0" cy="0"/>
          <a:chOff x="0" y="0"/>
          <a:chExt cx="0" cy="0"/>
        </a:xfrm>
      </p:grpSpPr>
      <p:pic>
        <p:nvPicPr>
          <p:cNvPr id="79" name="Google Shape;79;p3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0" name="Google Shape;80;p31"/>
          <p:cNvSpPr txBox="1">
            <a:spLocks noGrp="1"/>
          </p:cNvSpPr>
          <p:nvPr>
            <p:ph type="title"/>
          </p:nvPr>
        </p:nvSpPr>
        <p:spPr>
          <a:xfrm>
            <a:off x="913794" y="4289374"/>
            <a:ext cx="10364432" cy="81161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1"/>
          <p:cNvSpPr>
            <a:spLocks noGrp="1"/>
          </p:cNvSpPr>
          <p:nvPr>
            <p:ph type="pic" idx="2"/>
          </p:nvPr>
        </p:nvSpPr>
        <p:spPr>
          <a:xfrm>
            <a:off x="1184744" y="698261"/>
            <a:ext cx="9822532" cy="3214136"/>
          </a:xfrm>
          <a:prstGeom prst="roundRect">
            <a:avLst>
              <a:gd name="adj" fmla="val 4944"/>
            </a:avLst>
          </a:prstGeom>
          <a:noFill/>
          <a:ln w="82550" cap="sq" cmpd="sng">
            <a:solidFill>
              <a:srgbClr val="EAEAEA"/>
            </a:solidFill>
            <a:prstDash val="solid"/>
            <a:miter lim="800000"/>
            <a:headEnd type="none" w="sm" len="sm"/>
            <a:tailEnd type="none" w="sm" len="sm"/>
          </a:ln>
        </p:spPr>
      </p:sp>
      <p:sp>
        <p:nvSpPr>
          <p:cNvPr id="82" name="Google Shape;82;p31"/>
          <p:cNvSpPr txBox="1">
            <a:spLocks noGrp="1"/>
          </p:cNvSpPr>
          <p:nvPr>
            <p:ph type="body" idx="1"/>
          </p:nvPr>
        </p:nvSpPr>
        <p:spPr>
          <a:xfrm>
            <a:off x="913774" y="5108728"/>
            <a:ext cx="10364452"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3" name="Google Shape;83;p3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86"/>
        <p:cNvGrpSpPr/>
        <p:nvPr/>
      </p:nvGrpSpPr>
      <p:grpSpPr>
        <a:xfrm>
          <a:off x="0" y="0"/>
          <a:ext cx="0" cy="0"/>
          <a:chOff x="0" y="0"/>
          <a:chExt cx="0" cy="0"/>
        </a:xfrm>
      </p:grpSpPr>
      <p:pic>
        <p:nvPicPr>
          <p:cNvPr id="87" name="Google Shape;87;p3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8" name="Google Shape;88;p32"/>
          <p:cNvSpPr txBox="1">
            <a:spLocks noGrp="1"/>
          </p:cNvSpPr>
          <p:nvPr>
            <p:ph type="title"/>
          </p:nvPr>
        </p:nvSpPr>
        <p:spPr>
          <a:xfrm>
            <a:off x="913774" y="609599"/>
            <a:ext cx="10364452" cy="34272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2"/>
          <p:cNvSpPr txBox="1">
            <a:spLocks noGrp="1"/>
          </p:cNvSpPr>
          <p:nvPr>
            <p:ph type="body" idx="1"/>
          </p:nvPr>
        </p:nvSpPr>
        <p:spPr>
          <a:xfrm>
            <a:off x="913775" y="4204821"/>
            <a:ext cx="1036445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0" name="Google Shape;90;p3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93"/>
        <p:cNvGrpSpPr/>
        <p:nvPr/>
      </p:nvGrpSpPr>
      <p:grpSpPr>
        <a:xfrm>
          <a:off x="0" y="0"/>
          <a:ext cx="0" cy="0"/>
          <a:chOff x="0" y="0"/>
          <a:chExt cx="0" cy="0"/>
        </a:xfrm>
      </p:grpSpPr>
      <p:pic>
        <p:nvPicPr>
          <p:cNvPr id="94" name="Google Shape;94;p3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5" name="Google Shape;95;p3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3"/>
          <p:cNvSpPr txBox="1">
            <a:spLocks noGrp="1"/>
          </p:cNvSpPr>
          <p:nvPr>
            <p:ph type="body" idx="1"/>
          </p:nvPr>
        </p:nvSpPr>
        <p:spPr>
          <a:xfrm>
            <a:off x="1720644" y="3610032"/>
            <a:ext cx="8752299" cy="5947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7" name="Google Shape;97;p33"/>
          <p:cNvSpPr txBox="1">
            <a:spLocks noGrp="1"/>
          </p:cNvSpPr>
          <p:nvPr>
            <p:ph type="body" idx="2"/>
          </p:nvPr>
        </p:nvSpPr>
        <p:spPr>
          <a:xfrm>
            <a:off x="913774" y="4372796"/>
            <a:ext cx="10364452" cy="142105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8" name="Google Shape;98;p3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3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3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
        <p:nvSpPr>
          <p:cNvPr id="101" name="Google Shape;101;p33"/>
          <p:cNvSpPr txBox="1"/>
          <p:nvPr/>
        </p:nvSpPr>
        <p:spPr>
          <a:xfrm>
            <a:off x="1001488" y="75416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Twentieth Century"/>
              <a:buNone/>
            </a:pPr>
            <a:r>
              <a:rPr lang="es-PE"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102" name="Google Shape;102;p33"/>
          <p:cNvSpPr txBox="1"/>
          <p:nvPr/>
        </p:nvSpPr>
        <p:spPr>
          <a:xfrm>
            <a:off x="10557558" y="2993578"/>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Twentieth Century"/>
              <a:buNone/>
            </a:pPr>
            <a:r>
              <a:rPr lang="es-PE"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103"/>
        <p:cNvGrpSpPr/>
        <p:nvPr/>
      </p:nvGrpSpPr>
      <p:grpSpPr>
        <a:xfrm>
          <a:off x="0" y="0"/>
          <a:ext cx="0" cy="0"/>
          <a:chOff x="0" y="0"/>
          <a:chExt cx="0" cy="0"/>
        </a:xfrm>
      </p:grpSpPr>
      <p:pic>
        <p:nvPicPr>
          <p:cNvPr id="104" name="Google Shape;104;p3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5" name="Google Shape;105;p34"/>
          <p:cNvSpPr txBox="1">
            <a:spLocks noGrp="1"/>
          </p:cNvSpPr>
          <p:nvPr>
            <p:ph type="title"/>
          </p:nvPr>
        </p:nvSpPr>
        <p:spPr>
          <a:xfrm>
            <a:off x="913775" y="2138721"/>
            <a:ext cx="10364452"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4"/>
          <p:cNvSpPr txBox="1">
            <a:spLocks noGrp="1"/>
          </p:cNvSpPr>
          <p:nvPr>
            <p:ph type="body" idx="1"/>
          </p:nvPr>
        </p:nvSpPr>
        <p:spPr>
          <a:xfrm>
            <a:off x="913775" y="4662335"/>
            <a:ext cx="10364452"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7" name="Google Shape;107;p3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3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10"/>
        <p:cNvGrpSpPr/>
        <p:nvPr/>
      </p:nvGrpSpPr>
      <p:grpSpPr>
        <a:xfrm>
          <a:off x="0" y="0"/>
          <a:ext cx="0" cy="0"/>
          <a:chOff x="0" y="0"/>
          <a:chExt cx="0" cy="0"/>
        </a:xfrm>
      </p:grpSpPr>
      <p:pic>
        <p:nvPicPr>
          <p:cNvPr id="111" name="Google Shape;111;p3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2" name="Google Shape;112;p35"/>
          <p:cNvSpPr txBox="1">
            <a:spLocks noGrp="1"/>
          </p:cNvSpPr>
          <p:nvPr>
            <p:ph type="title"/>
          </p:nvPr>
        </p:nvSpPr>
        <p:spPr>
          <a:xfrm>
            <a:off x="913774" y="609600"/>
            <a:ext cx="10364452" cy="16050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5"/>
          <p:cNvSpPr txBox="1">
            <a:spLocks noGrp="1"/>
          </p:cNvSpPr>
          <p:nvPr>
            <p:ph type="body" idx="1"/>
          </p:nvPr>
        </p:nvSpPr>
        <p:spPr>
          <a:xfrm>
            <a:off x="913774" y="2367093"/>
            <a:ext cx="3298976"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4" name="Google Shape;114;p35"/>
          <p:cNvSpPr txBox="1">
            <a:spLocks noGrp="1"/>
          </p:cNvSpPr>
          <p:nvPr>
            <p:ph type="body" idx="2"/>
          </p:nvPr>
        </p:nvSpPr>
        <p:spPr>
          <a:xfrm>
            <a:off x="913774" y="2943355"/>
            <a:ext cx="3298976"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5" name="Google Shape;115;p35"/>
          <p:cNvSpPr txBox="1">
            <a:spLocks noGrp="1"/>
          </p:cNvSpPr>
          <p:nvPr>
            <p:ph type="body" idx="3"/>
          </p:nvPr>
        </p:nvSpPr>
        <p:spPr>
          <a:xfrm>
            <a:off x="4452389" y="2367093"/>
            <a:ext cx="329152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6" name="Google Shape;116;p35"/>
          <p:cNvSpPr txBox="1">
            <a:spLocks noGrp="1"/>
          </p:cNvSpPr>
          <p:nvPr>
            <p:ph type="body" idx="4"/>
          </p:nvPr>
        </p:nvSpPr>
        <p:spPr>
          <a:xfrm>
            <a:off x="4441348" y="2943355"/>
            <a:ext cx="3303351"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7" name="Google Shape;117;p35"/>
          <p:cNvSpPr txBox="1">
            <a:spLocks noGrp="1"/>
          </p:cNvSpPr>
          <p:nvPr>
            <p:ph type="body" idx="5"/>
          </p:nvPr>
        </p:nvSpPr>
        <p:spPr>
          <a:xfrm>
            <a:off x="7973298" y="2367093"/>
            <a:ext cx="33049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8" name="Google Shape;118;p35"/>
          <p:cNvSpPr txBox="1">
            <a:spLocks noGrp="1"/>
          </p:cNvSpPr>
          <p:nvPr>
            <p:ph type="body" idx="6"/>
          </p:nvPr>
        </p:nvSpPr>
        <p:spPr>
          <a:xfrm>
            <a:off x="7973298" y="2943355"/>
            <a:ext cx="3304928"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9" name="Google Shape;119;p3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122"/>
        <p:cNvGrpSpPr/>
        <p:nvPr/>
      </p:nvGrpSpPr>
      <p:grpSpPr>
        <a:xfrm>
          <a:off x="0" y="0"/>
          <a:ext cx="0" cy="0"/>
          <a:chOff x="0" y="0"/>
          <a:chExt cx="0" cy="0"/>
        </a:xfrm>
      </p:grpSpPr>
      <p:pic>
        <p:nvPicPr>
          <p:cNvPr id="123" name="Google Shape;123;p3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4" name="Google Shape;124;p36"/>
          <p:cNvSpPr txBox="1">
            <a:spLocks noGrp="1"/>
          </p:cNvSpPr>
          <p:nvPr>
            <p:ph type="title"/>
          </p:nvPr>
        </p:nvSpPr>
        <p:spPr>
          <a:xfrm>
            <a:off x="913774" y="610772"/>
            <a:ext cx="10364452" cy="160392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6"/>
          <p:cNvSpPr txBox="1">
            <a:spLocks noGrp="1"/>
          </p:cNvSpPr>
          <p:nvPr>
            <p:ph type="body" idx="1"/>
          </p:nvPr>
        </p:nvSpPr>
        <p:spPr>
          <a:xfrm>
            <a:off x="913774" y="4204820"/>
            <a:ext cx="3296409"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6" name="Google Shape;126;p36"/>
          <p:cNvSpPr>
            <a:spLocks noGrp="1"/>
          </p:cNvSpPr>
          <p:nvPr>
            <p:ph type="pic" idx="2"/>
          </p:nvPr>
        </p:nvSpPr>
        <p:spPr>
          <a:xfrm>
            <a:off x="913774" y="2367093"/>
            <a:ext cx="3296409" cy="1524000"/>
          </a:xfrm>
          <a:prstGeom prst="roundRect">
            <a:avLst>
              <a:gd name="adj" fmla="val 9363"/>
            </a:avLst>
          </a:prstGeom>
          <a:noFill/>
          <a:ln w="82550" cap="sq" cmpd="sng">
            <a:solidFill>
              <a:srgbClr val="EAEAEA"/>
            </a:solidFill>
            <a:prstDash val="solid"/>
            <a:miter lim="800000"/>
            <a:headEnd type="none" w="sm" len="sm"/>
            <a:tailEnd type="none" w="sm" len="sm"/>
          </a:ln>
        </p:spPr>
      </p:sp>
      <p:sp>
        <p:nvSpPr>
          <p:cNvPr id="127" name="Google Shape;127;p36"/>
          <p:cNvSpPr txBox="1">
            <a:spLocks noGrp="1"/>
          </p:cNvSpPr>
          <p:nvPr>
            <p:ph type="body" idx="3"/>
          </p:nvPr>
        </p:nvSpPr>
        <p:spPr>
          <a:xfrm>
            <a:off x="913774" y="4781082"/>
            <a:ext cx="3296409" cy="101011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8" name="Google Shape;128;p36"/>
          <p:cNvSpPr txBox="1">
            <a:spLocks noGrp="1"/>
          </p:cNvSpPr>
          <p:nvPr>
            <p:ph type="body" idx="4"/>
          </p:nvPr>
        </p:nvSpPr>
        <p:spPr>
          <a:xfrm>
            <a:off x="4442759" y="4204820"/>
            <a:ext cx="33018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9" name="Google Shape;129;p36"/>
          <p:cNvSpPr>
            <a:spLocks noGrp="1"/>
          </p:cNvSpPr>
          <p:nvPr>
            <p:ph type="pic" idx="5"/>
          </p:nvPr>
        </p:nvSpPr>
        <p:spPr>
          <a:xfrm>
            <a:off x="4441348" y="2367093"/>
            <a:ext cx="3303352"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0" name="Google Shape;130;p36"/>
          <p:cNvSpPr txBox="1">
            <a:spLocks noGrp="1"/>
          </p:cNvSpPr>
          <p:nvPr>
            <p:ph type="body" idx="6"/>
          </p:nvPr>
        </p:nvSpPr>
        <p:spPr>
          <a:xfrm>
            <a:off x="4441348" y="4781080"/>
            <a:ext cx="3303352" cy="101011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1" name="Google Shape;131;p36"/>
          <p:cNvSpPr txBox="1">
            <a:spLocks noGrp="1"/>
          </p:cNvSpPr>
          <p:nvPr>
            <p:ph type="body" idx="7"/>
          </p:nvPr>
        </p:nvSpPr>
        <p:spPr>
          <a:xfrm>
            <a:off x="7973298" y="4204820"/>
            <a:ext cx="330068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2" name="Google Shape;132;p36"/>
          <p:cNvSpPr>
            <a:spLocks noGrp="1"/>
          </p:cNvSpPr>
          <p:nvPr>
            <p:ph type="pic" idx="8"/>
          </p:nvPr>
        </p:nvSpPr>
        <p:spPr>
          <a:xfrm>
            <a:off x="7973298" y="2367093"/>
            <a:ext cx="3304928"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3" name="Google Shape;133;p36"/>
          <p:cNvSpPr txBox="1">
            <a:spLocks noGrp="1"/>
          </p:cNvSpPr>
          <p:nvPr>
            <p:ph type="body" idx="9"/>
          </p:nvPr>
        </p:nvSpPr>
        <p:spPr>
          <a:xfrm>
            <a:off x="7973173" y="4781078"/>
            <a:ext cx="3305053" cy="101012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4" name="Google Shape;134;p3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37"/>
        <p:cNvGrpSpPr/>
        <p:nvPr/>
      </p:nvGrpSpPr>
      <p:grpSpPr>
        <a:xfrm>
          <a:off x="0" y="0"/>
          <a:ext cx="0" cy="0"/>
          <a:chOff x="0" y="0"/>
          <a:chExt cx="0" cy="0"/>
        </a:xfrm>
      </p:grpSpPr>
      <p:pic>
        <p:nvPicPr>
          <p:cNvPr id="138" name="Google Shape;138;p3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9" name="Google Shape;139;p3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37"/>
          <p:cNvSpPr txBox="1">
            <a:spLocks noGrp="1"/>
          </p:cNvSpPr>
          <p:nvPr>
            <p:ph type="body" idx="1"/>
          </p:nvPr>
        </p:nvSpPr>
        <p:spPr>
          <a:xfrm rot="5400000">
            <a:off x="4383948" y="-1103080"/>
            <a:ext cx="3424107" cy="103644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1" name="Google Shape;141;p3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3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44"/>
        <p:cNvGrpSpPr/>
        <p:nvPr/>
      </p:nvGrpSpPr>
      <p:grpSpPr>
        <a:xfrm>
          <a:off x="0" y="0"/>
          <a:ext cx="0" cy="0"/>
          <a:chOff x="0" y="0"/>
          <a:chExt cx="0" cy="0"/>
        </a:xfrm>
      </p:grpSpPr>
      <p:pic>
        <p:nvPicPr>
          <p:cNvPr id="145" name="Google Shape;145;p3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6" name="Google Shape;146;p38"/>
          <p:cNvSpPr txBox="1">
            <a:spLocks noGrp="1"/>
          </p:cNvSpPr>
          <p:nvPr>
            <p:ph type="title"/>
          </p:nvPr>
        </p:nvSpPr>
        <p:spPr>
          <a:xfrm rot="5400000">
            <a:off x="7410763" y="1923738"/>
            <a:ext cx="5181599" cy="25533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8"/>
          <p:cNvSpPr txBox="1">
            <a:spLocks noGrp="1"/>
          </p:cNvSpPr>
          <p:nvPr>
            <p:ph type="body" idx="1"/>
          </p:nvPr>
        </p:nvSpPr>
        <p:spPr>
          <a:xfrm rot="5400000">
            <a:off x="2152338" y="-628962"/>
            <a:ext cx="5181599" cy="765872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8" name="Google Shape;148;p3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3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pic>
        <p:nvPicPr>
          <p:cNvPr id="20" name="Google Shape;20;p2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1" name="Google Shape;21;p23"/>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3"/>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3" name="Google Shape;23;p2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6"/>
        <p:cNvGrpSpPr/>
        <p:nvPr/>
      </p:nvGrpSpPr>
      <p:grpSpPr>
        <a:xfrm>
          <a:off x="0" y="0"/>
          <a:ext cx="0" cy="0"/>
          <a:chOff x="0" y="0"/>
          <a:chExt cx="0" cy="0"/>
        </a:xfrm>
      </p:grpSpPr>
      <p:pic>
        <p:nvPicPr>
          <p:cNvPr id="27" name="Google Shape;27;p2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8" name="Google Shape;28;p24"/>
          <p:cNvSpPr txBox="1">
            <a:spLocks noGrp="1"/>
          </p:cNvSpPr>
          <p:nvPr>
            <p:ph type="title"/>
          </p:nvPr>
        </p:nvSpPr>
        <p:spPr>
          <a:xfrm>
            <a:off x="913774" y="828563"/>
            <a:ext cx="10351752" cy="273681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913774" y="3657457"/>
            <a:ext cx="10351752" cy="136818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2000"/>
              <a:buNone/>
              <a:defRPr sz="2000">
                <a:solidFill>
                  <a:srgbClr val="7F7F7F"/>
                </a:solidFill>
              </a:defRPr>
            </a:lvl1pPr>
            <a:lvl2pPr marL="914400" lvl="1" indent="-228600" algn="l">
              <a:lnSpc>
                <a:spcPct val="120000"/>
              </a:lnSpc>
              <a:spcBef>
                <a:spcPts val="500"/>
              </a:spcBef>
              <a:spcAft>
                <a:spcPts val="0"/>
              </a:spcAft>
              <a:buSzPts val="2000"/>
              <a:buNone/>
              <a:defRPr sz="20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0" name="Google Shape;30;p2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pic>
        <p:nvPicPr>
          <p:cNvPr id="34" name="Google Shape;34;p2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5" name="Google Shape;35;p25"/>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5"/>
          <p:cNvSpPr txBox="1">
            <a:spLocks noGrp="1"/>
          </p:cNvSpPr>
          <p:nvPr>
            <p:ph type="body" idx="1"/>
          </p:nvPr>
        </p:nvSpPr>
        <p:spPr>
          <a:xfrm>
            <a:off x="913774" y="2367092"/>
            <a:ext cx="51060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7" name="Google Shape;37;p25"/>
          <p:cNvSpPr txBox="1">
            <a:spLocks noGrp="1"/>
          </p:cNvSpPr>
          <p:nvPr>
            <p:ph type="body" idx="2"/>
          </p:nvPr>
        </p:nvSpPr>
        <p:spPr>
          <a:xfrm>
            <a:off x="6172200" y="2367092"/>
            <a:ext cx="510540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8" name="Google Shape;38;p2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1"/>
        <p:cNvGrpSpPr/>
        <p:nvPr/>
      </p:nvGrpSpPr>
      <p:grpSpPr>
        <a:xfrm>
          <a:off x="0" y="0"/>
          <a:ext cx="0" cy="0"/>
          <a:chOff x="0" y="0"/>
          <a:chExt cx="0" cy="0"/>
        </a:xfrm>
      </p:grpSpPr>
      <p:pic>
        <p:nvPicPr>
          <p:cNvPr id="42" name="Google Shape;42;p2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3" name="Google Shape;43;p2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6"/>
          <p:cNvSpPr txBox="1">
            <a:spLocks noGrp="1"/>
          </p:cNvSpPr>
          <p:nvPr>
            <p:ph type="body" idx="1"/>
          </p:nvPr>
        </p:nvSpPr>
        <p:spPr>
          <a:xfrm>
            <a:off x="1146328" y="2371018"/>
            <a:ext cx="487347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45" name="Google Shape;45;p26"/>
          <p:cNvSpPr txBox="1">
            <a:spLocks noGrp="1"/>
          </p:cNvSpPr>
          <p:nvPr>
            <p:ph type="body" idx="2"/>
          </p:nvPr>
        </p:nvSpPr>
        <p:spPr>
          <a:xfrm>
            <a:off x="913774" y="3051012"/>
            <a:ext cx="5106027"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6" name="Google Shape;46;p26"/>
          <p:cNvSpPr txBox="1">
            <a:spLocks noGrp="1"/>
          </p:cNvSpPr>
          <p:nvPr>
            <p:ph type="body" idx="3"/>
          </p:nvPr>
        </p:nvSpPr>
        <p:spPr>
          <a:xfrm>
            <a:off x="6396423" y="2371018"/>
            <a:ext cx="488180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47" name="Google Shape;47;p26"/>
          <p:cNvSpPr txBox="1">
            <a:spLocks noGrp="1"/>
          </p:cNvSpPr>
          <p:nvPr>
            <p:ph type="body" idx="4"/>
          </p:nvPr>
        </p:nvSpPr>
        <p:spPr>
          <a:xfrm>
            <a:off x="6172200" y="3051012"/>
            <a:ext cx="5105401"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8" name="Google Shape;48;p2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1"/>
        <p:cNvGrpSpPr/>
        <p:nvPr/>
      </p:nvGrpSpPr>
      <p:grpSpPr>
        <a:xfrm>
          <a:off x="0" y="0"/>
          <a:ext cx="0" cy="0"/>
          <a:chOff x="0" y="0"/>
          <a:chExt cx="0" cy="0"/>
        </a:xfrm>
      </p:grpSpPr>
      <p:pic>
        <p:nvPicPr>
          <p:cNvPr id="52" name="Google Shape;52;p2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3" name="Google Shape;53;p2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7"/>
        <p:cNvGrpSpPr/>
        <p:nvPr/>
      </p:nvGrpSpPr>
      <p:grpSpPr>
        <a:xfrm>
          <a:off x="0" y="0"/>
          <a:ext cx="0" cy="0"/>
          <a:chOff x="0" y="0"/>
          <a:chExt cx="0" cy="0"/>
        </a:xfrm>
      </p:grpSpPr>
      <p:pic>
        <p:nvPicPr>
          <p:cNvPr id="58" name="Google Shape;58;p2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9" name="Google Shape;59;p2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2"/>
        <p:cNvGrpSpPr/>
        <p:nvPr/>
      </p:nvGrpSpPr>
      <p:grpSpPr>
        <a:xfrm>
          <a:off x="0" y="0"/>
          <a:ext cx="0" cy="0"/>
          <a:chOff x="0" y="0"/>
          <a:chExt cx="0" cy="0"/>
        </a:xfrm>
      </p:grpSpPr>
      <p:pic>
        <p:nvPicPr>
          <p:cNvPr id="63" name="Google Shape;63;p29"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4" name="Google Shape;64;p29"/>
          <p:cNvSpPr txBox="1">
            <a:spLocks noGrp="1"/>
          </p:cNvSpPr>
          <p:nvPr>
            <p:ph type="title"/>
          </p:nvPr>
        </p:nvSpPr>
        <p:spPr>
          <a:xfrm>
            <a:off x="913775" y="609600"/>
            <a:ext cx="3935688" cy="202325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9"/>
          <p:cNvSpPr txBox="1">
            <a:spLocks noGrp="1"/>
          </p:cNvSpPr>
          <p:nvPr>
            <p:ph type="body" idx="1"/>
          </p:nvPr>
        </p:nvSpPr>
        <p:spPr>
          <a:xfrm>
            <a:off x="5078062" y="609600"/>
            <a:ext cx="6200163" cy="518159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6" name="Google Shape;66;p29"/>
          <p:cNvSpPr txBox="1">
            <a:spLocks noGrp="1"/>
          </p:cNvSpPr>
          <p:nvPr>
            <p:ph type="body" idx="2"/>
          </p:nvPr>
        </p:nvSpPr>
        <p:spPr>
          <a:xfrm>
            <a:off x="913774" y="2632852"/>
            <a:ext cx="3935689" cy="315834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67" name="Google Shape;67;p29"/>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9"/>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9"/>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0"/>
        <p:cNvGrpSpPr/>
        <p:nvPr/>
      </p:nvGrpSpPr>
      <p:grpSpPr>
        <a:xfrm>
          <a:off x="0" y="0"/>
          <a:ext cx="0" cy="0"/>
          <a:chOff x="0" y="0"/>
          <a:chExt cx="0" cy="0"/>
        </a:xfrm>
      </p:grpSpPr>
      <p:pic>
        <p:nvPicPr>
          <p:cNvPr id="71" name="Google Shape;71;p3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2" name="Google Shape;72;p30"/>
          <p:cNvSpPr txBox="1">
            <a:spLocks noGrp="1"/>
          </p:cNvSpPr>
          <p:nvPr>
            <p:ph type="title"/>
          </p:nvPr>
        </p:nvSpPr>
        <p:spPr>
          <a:xfrm>
            <a:off x="913774" y="609600"/>
            <a:ext cx="5934969" cy="202325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0"/>
          <p:cNvSpPr>
            <a:spLocks noGrp="1"/>
          </p:cNvSpPr>
          <p:nvPr>
            <p:ph type="pic" idx="2"/>
          </p:nvPr>
        </p:nvSpPr>
        <p:spPr>
          <a:xfrm>
            <a:off x="7424803" y="609601"/>
            <a:ext cx="3255358" cy="5181600"/>
          </a:xfrm>
          <a:prstGeom prst="roundRect">
            <a:avLst>
              <a:gd name="adj" fmla="val 4943"/>
            </a:avLst>
          </a:prstGeom>
          <a:noFill/>
          <a:ln w="82550" cap="sq" cmpd="sng">
            <a:solidFill>
              <a:srgbClr val="EAEAEA"/>
            </a:solidFill>
            <a:prstDash val="solid"/>
            <a:miter lim="800000"/>
            <a:headEnd type="none" w="sm" len="sm"/>
            <a:tailEnd type="none" w="sm" len="sm"/>
          </a:ln>
        </p:spPr>
      </p:sp>
      <p:sp>
        <p:nvSpPr>
          <p:cNvPr id="74" name="Google Shape;74;p30"/>
          <p:cNvSpPr txBox="1">
            <a:spLocks noGrp="1"/>
          </p:cNvSpPr>
          <p:nvPr>
            <p:ph type="body" idx="1"/>
          </p:nvPr>
        </p:nvSpPr>
        <p:spPr>
          <a:xfrm>
            <a:off x="913794" y="2632852"/>
            <a:ext cx="5934949" cy="315834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5" name="Google Shape;75;p30"/>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AD9F8"/>
        </a:solidFill>
        <a:effectLst/>
      </p:bgPr>
    </p:bg>
    <p:spTree>
      <p:nvGrpSpPr>
        <p:cNvPr id="1" name="Shape 5"/>
        <p:cNvGrpSpPr/>
        <p:nvPr/>
      </p:nvGrpSpPr>
      <p:grpSpPr>
        <a:xfrm>
          <a:off x="0" y="0"/>
          <a:ext cx="0" cy="0"/>
          <a:chOff x="0" y="0"/>
          <a:chExt cx="0" cy="0"/>
        </a:xfrm>
      </p:grpSpPr>
      <p:pic>
        <p:nvPicPr>
          <p:cNvPr id="6" name="Google Shape;6;p21" descr="\\DROBO-FS\QuickDrops\JB\PPTX NG\Droplets\LightingOverlay.png"/>
          <p:cNvPicPr preferRelativeResize="0"/>
          <p:nvPr/>
        </p:nvPicPr>
        <p:blipFill rotWithShape="1">
          <a:blip r:embed="rId19">
            <a:alphaModFix/>
          </a:blip>
          <a:srcRect/>
          <a:stretch/>
        </p:blipFill>
        <p:spPr>
          <a:xfrm>
            <a:off x="0" y="-1"/>
            <a:ext cx="12192003" cy="6858001"/>
          </a:xfrm>
          <a:prstGeom prst="rect">
            <a:avLst/>
          </a:prstGeom>
          <a:noFill/>
          <a:ln>
            <a:noFill/>
          </a:ln>
        </p:spPr>
      </p:pic>
      <p:sp>
        <p:nvSpPr>
          <p:cNvPr id="7" name="Google Shape;7;p21"/>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21"/>
          <p:cNvSpPr txBox="1">
            <a:spLocks noGrp="1"/>
          </p:cNvSpPr>
          <p:nvPr>
            <p:ph type="body" idx="1"/>
          </p:nvPr>
        </p:nvSpPr>
        <p:spPr>
          <a:xfrm>
            <a:off x="913775" y="2367093"/>
            <a:ext cx="10364452" cy="342410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2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2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1" name="Google Shape;11;p2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PE"/>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
          <p:cNvSpPr txBox="1"/>
          <p:nvPr/>
        </p:nvSpPr>
        <p:spPr>
          <a:xfrm>
            <a:off x="6209071" y="2884506"/>
            <a:ext cx="5457530" cy="264736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dk1"/>
              </a:buClr>
              <a:buSzPts val="2000"/>
              <a:buFont typeface="Arial"/>
              <a:buChar char="•"/>
            </a:pPr>
            <a:r>
              <a:rPr lang="es-PE" sz="2000" b="1" i="1" u="none" strike="noStrike" cap="none">
                <a:solidFill>
                  <a:schemeClr val="dk1"/>
                </a:solidFill>
                <a:latin typeface="Twentieth Century"/>
                <a:ea typeface="Twentieth Century"/>
                <a:cs typeface="Twentieth Century"/>
                <a:sym typeface="Twentieth Century"/>
              </a:rPr>
              <a:t>ESTUDIANTE:</a:t>
            </a:r>
            <a:r>
              <a:rPr lang="es-PE" sz="2000" b="0" i="0" u="none" strike="noStrike" cap="none">
                <a:solidFill>
                  <a:schemeClr val="dk1"/>
                </a:solidFill>
                <a:latin typeface="Twentieth Century"/>
                <a:ea typeface="Twentieth Century"/>
                <a:cs typeface="Twentieth Century"/>
                <a:sym typeface="Twentieth Century"/>
              </a:rPr>
              <a:t> ALFREDO JASAUI CHERO</a:t>
            </a:r>
            <a:endParaRPr sz="1400" b="0" i="0" u="none" strike="noStrike" cap="none">
              <a:solidFill>
                <a:srgbClr val="000000"/>
              </a:solidFill>
              <a:latin typeface="Arial"/>
              <a:ea typeface="Arial"/>
              <a:cs typeface="Arial"/>
              <a:sym typeface="Arial"/>
            </a:endParaRPr>
          </a:p>
          <a:p>
            <a:pPr marL="228600" marR="0" lvl="0" indent="-228600" algn="l" rtl="0">
              <a:lnSpc>
                <a:spcPct val="120000"/>
              </a:lnSpc>
              <a:spcBef>
                <a:spcPts val="1000"/>
              </a:spcBef>
              <a:spcAft>
                <a:spcPts val="0"/>
              </a:spcAft>
              <a:buClr>
                <a:schemeClr val="dk1"/>
              </a:buClr>
              <a:buSzPts val="2000"/>
              <a:buFont typeface="Arial"/>
              <a:buChar char="•"/>
            </a:pPr>
            <a:r>
              <a:rPr lang="es-PE" sz="2000" b="1" i="1" u="none" strike="noStrike" cap="none">
                <a:solidFill>
                  <a:schemeClr val="dk1"/>
                </a:solidFill>
                <a:latin typeface="Twentieth Century"/>
                <a:ea typeface="Twentieth Century"/>
                <a:cs typeface="Twentieth Century"/>
                <a:sym typeface="Twentieth Century"/>
              </a:rPr>
              <a:t>CURSO:</a:t>
            </a:r>
            <a:r>
              <a:rPr lang="es-PE" sz="2000" b="0" i="0" u="none" strike="noStrike" cap="none">
                <a:solidFill>
                  <a:schemeClr val="dk1"/>
                </a:solidFill>
                <a:latin typeface="Twentieth Century"/>
                <a:ea typeface="Twentieth Century"/>
                <a:cs typeface="Twentieth Century"/>
                <a:sym typeface="Twentieth Century"/>
              </a:rPr>
              <a:t> DATA SCIENCE II</a:t>
            </a:r>
            <a:endParaRPr sz="1400" b="0" i="0" u="none" strike="noStrike" cap="none">
              <a:solidFill>
                <a:srgbClr val="000000"/>
              </a:solidFill>
              <a:latin typeface="Arial"/>
              <a:ea typeface="Arial"/>
              <a:cs typeface="Arial"/>
              <a:sym typeface="Arial"/>
            </a:endParaRPr>
          </a:p>
          <a:p>
            <a:pPr marL="228600" marR="0" lvl="0" indent="-228600" algn="l" rtl="0">
              <a:lnSpc>
                <a:spcPct val="120000"/>
              </a:lnSpc>
              <a:spcBef>
                <a:spcPts val="1000"/>
              </a:spcBef>
              <a:spcAft>
                <a:spcPts val="0"/>
              </a:spcAft>
              <a:buClr>
                <a:schemeClr val="dk1"/>
              </a:buClr>
              <a:buSzPts val="2000"/>
              <a:buFont typeface="Arial"/>
              <a:buChar char="•"/>
            </a:pPr>
            <a:r>
              <a:rPr lang="es-PE" sz="2000" b="1" i="1" u="none" strike="noStrike" cap="none">
                <a:solidFill>
                  <a:schemeClr val="dk1"/>
                </a:solidFill>
                <a:latin typeface="Twentieth Century"/>
                <a:ea typeface="Twentieth Century"/>
                <a:cs typeface="Twentieth Century"/>
                <a:sym typeface="Twentieth Century"/>
              </a:rPr>
              <a:t>COMISIÓN:</a:t>
            </a:r>
            <a:r>
              <a:rPr lang="es-PE" sz="2000" b="0" i="0" u="none" strike="noStrike" cap="none">
                <a:solidFill>
                  <a:schemeClr val="dk1"/>
                </a:solidFill>
                <a:latin typeface="Twentieth Century"/>
                <a:ea typeface="Twentieth Century"/>
                <a:cs typeface="Twentieth Century"/>
                <a:sym typeface="Twentieth Century"/>
              </a:rPr>
              <a:t> 67485</a:t>
            </a:r>
            <a:endParaRPr sz="1400" b="0" i="0" u="none" strike="noStrike" cap="none">
              <a:solidFill>
                <a:srgbClr val="000000"/>
              </a:solidFill>
              <a:latin typeface="Arial"/>
              <a:ea typeface="Arial"/>
              <a:cs typeface="Arial"/>
              <a:sym typeface="Arial"/>
            </a:endParaRPr>
          </a:p>
          <a:p>
            <a:pPr marL="228600" marR="0" lvl="0" indent="-228600" algn="l" rtl="0">
              <a:lnSpc>
                <a:spcPct val="120000"/>
              </a:lnSpc>
              <a:spcBef>
                <a:spcPts val="1000"/>
              </a:spcBef>
              <a:spcAft>
                <a:spcPts val="0"/>
              </a:spcAft>
              <a:buClr>
                <a:schemeClr val="dk1"/>
              </a:buClr>
              <a:buSzPts val="2000"/>
              <a:buFont typeface="Arial"/>
              <a:buChar char="•"/>
            </a:pPr>
            <a:r>
              <a:rPr lang="es-PE" sz="2000" b="1" i="1" u="none" strike="noStrike" cap="none">
                <a:solidFill>
                  <a:schemeClr val="dk1"/>
                </a:solidFill>
                <a:latin typeface="Twentieth Century"/>
                <a:ea typeface="Twentieth Century"/>
                <a:cs typeface="Twentieth Century"/>
                <a:sym typeface="Twentieth Century"/>
              </a:rPr>
              <a:t>PROFESOR:</a:t>
            </a:r>
            <a:r>
              <a:rPr lang="es-PE" sz="2000" b="0" i="0" u="none" strike="noStrike" cap="none">
                <a:solidFill>
                  <a:schemeClr val="dk1"/>
                </a:solidFill>
                <a:latin typeface="Twentieth Century"/>
                <a:ea typeface="Twentieth Century"/>
                <a:cs typeface="Twentieth Century"/>
                <a:sym typeface="Twentieth Century"/>
              </a:rPr>
              <a:t> GUSTAVO BENITEZ</a:t>
            </a:r>
            <a:endParaRPr sz="1400" b="0" i="0" u="none" strike="noStrike" cap="none">
              <a:solidFill>
                <a:srgbClr val="000000"/>
              </a:solidFill>
              <a:latin typeface="Arial"/>
              <a:ea typeface="Arial"/>
              <a:cs typeface="Arial"/>
              <a:sym typeface="Arial"/>
            </a:endParaRPr>
          </a:p>
          <a:p>
            <a:pPr marL="228600" marR="0" lvl="0" indent="-228600" algn="l" rtl="0">
              <a:lnSpc>
                <a:spcPct val="120000"/>
              </a:lnSpc>
              <a:spcBef>
                <a:spcPts val="1000"/>
              </a:spcBef>
              <a:spcAft>
                <a:spcPts val="0"/>
              </a:spcAft>
              <a:buClr>
                <a:schemeClr val="dk1"/>
              </a:buClr>
              <a:buSzPts val="2000"/>
              <a:buFont typeface="Arial"/>
              <a:buChar char="•"/>
            </a:pPr>
            <a:r>
              <a:rPr lang="es-PE" sz="2000" b="1" i="1" u="none" strike="noStrike" cap="none">
                <a:solidFill>
                  <a:schemeClr val="dk1"/>
                </a:solidFill>
                <a:latin typeface="Twentieth Century"/>
                <a:ea typeface="Twentieth Century"/>
                <a:cs typeface="Twentieth Century"/>
                <a:sym typeface="Twentieth Century"/>
              </a:rPr>
              <a:t>TUTOR:</a:t>
            </a:r>
            <a:r>
              <a:rPr lang="es-PE" sz="2000" b="0" i="0" u="none" strike="noStrike" cap="none">
                <a:solidFill>
                  <a:schemeClr val="dk1"/>
                </a:solidFill>
                <a:latin typeface="Twentieth Century"/>
                <a:ea typeface="Twentieth Century"/>
                <a:cs typeface="Twentieth Century"/>
                <a:sym typeface="Twentieth Century"/>
              </a:rPr>
              <a:t> GUILLERMO MALLO</a:t>
            </a:r>
            <a:endParaRPr sz="1400" b="0" i="0" u="none" strike="noStrike" cap="none">
              <a:solidFill>
                <a:srgbClr val="000000"/>
              </a:solidFill>
              <a:latin typeface="Arial"/>
              <a:ea typeface="Arial"/>
              <a:cs typeface="Arial"/>
              <a:sym typeface="Arial"/>
            </a:endParaRPr>
          </a:p>
        </p:txBody>
      </p:sp>
      <p:sp>
        <p:nvSpPr>
          <p:cNvPr id="156" name="Google Shape;156;p1"/>
          <p:cNvSpPr txBox="1"/>
          <p:nvPr/>
        </p:nvSpPr>
        <p:spPr>
          <a:xfrm>
            <a:off x="913774" y="1155290"/>
            <a:ext cx="10364451" cy="159617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600"/>
              <a:buFont typeface="Twentieth Century"/>
              <a:buNone/>
            </a:pPr>
            <a:r>
              <a:rPr lang="es-PE" sz="3600" b="1" i="0" u="none" strike="noStrike" cap="none">
                <a:solidFill>
                  <a:schemeClr val="dk1"/>
                </a:solidFill>
                <a:latin typeface="Twentieth Century"/>
                <a:ea typeface="Twentieth Century"/>
                <a:cs typeface="Twentieth Century"/>
                <a:sym typeface="Twentieth Century"/>
              </a:rPr>
              <a:t>PROYECTO FINAL</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3600"/>
              <a:buFont typeface="Twentieth Century"/>
              <a:buNone/>
            </a:pPr>
            <a:r>
              <a:rPr lang="es-PE" sz="3600" b="0" i="0" u="none" strike="noStrike" cap="none">
                <a:solidFill>
                  <a:schemeClr val="dk1"/>
                </a:solidFill>
                <a:latin typeface="Twentieth Century"/>
                <a:ea typeface="Twentieth Century"/>
                <a:cs typeface="Twentieth Century"/>
                <a:sym typeface="Twentieth Century"/>
              </a:rPr>
              <a:t>ANÁLISIS PREDICTIVO DE ANSIEDAD SOCIAL</a:t>
            </a:r>
            <a:endParaRPr sz="3600" b="0" i="0" u="none" strike="noStrike" cap="none">
              <a:solidFill>
                <a:schemeClr val="dk1"/>
              </a:solidFill>
              <a:latin typeface="Twentieth Century"/>
              <a:ea typeface="Twentieth Century"/>
              <a:cs typeface="Twentieth Century"/>
              <a:sym typeface="Twentieth Century"/>
            </a:endParaRPr>
          </a:p>
        </p:txBody>
      </p:sp>
      <p:pic>
        <p:nvPicPr>
          <p:cNvPr id="157" name="Google Shape;157;p1"/>
          <p:cNvPicPr preferRelativeResize="0"/>
          <p:nvPr/>
        </p:nvPicPr>
        <p:blipFill rotWithShape="1">
          <a:blip r:embed="rId3">
            <a:alphaModFix/>
          </a:blip>
          <a:srcRect/>
          <a:stretch/>
        </p:blipFill>
        <p:spPr>
          <a:xfrm>
            <a:off x="4277032" y="252489"/>
            <a:ext cx="3864078" cy="769762"/>
          </a:xfrm>
          <a:prstGeom prst="rect">
            <a:avLst/>
          </a:prstGeom>
          <a:noFill/>
          <a:ln>
            <a:noFill/>
          </a:ln>
        </p:spPr>
      </p:pic>
      <p:pic>
        <p:nvPicPr>
          <p:cNvPr id="158" name="Google Shape;158;p1" descr="Mente sana, vida sana: Cómo cuidar tu salud mental – Cruz Roja Peruana |  Arequipa"/>
          <p:cNvPicPr preferRelativeResize="0"/>
          <p:nvPr/>
        </p:nvPicPr>
        <p:blipFill rotWithShape="1">
          <a:blip r:embed="rId4">
            <a:alphaModFix/>
          </a:blip>
          <a:srcRect/>
          <a:stretch/>
        </p:blipFill>
        <p:spPr>
          <a:xfrm>
            <a:off x="913774" y="2884506"/>
            <a:ext cx="4554159" cy="31929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0"/>
          <p:cNvSpPr txBox="1">
            <a:spLocks noGrp="1"/>
          </p:cNvSpPr>
          <p:nvPr>
            <p:ph type="title"/>
          </p:nvPr>
        </p:nvSpPr>
        <p:spPr>
          <a:xfrm>
            <a:off x="0" y="43332"/>
            <a:ext cx="12192000" cy="7873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a:solidFill>
                  <a:srgbClr val="273C54"/>
                </a:solidFill>
                <a:latin typeface="Verdana"/>
                <a:ea typeface="Verdana"/>
                <a:cs typeface="Verdana"/>
                <a:sym typeface="Verdana"/>
              </a:rPr>
              <a:t>DATA WRANGLING (2)</a:t>
            </a:r>
            <a:endParaRPr b="1">
              <a:solidFill>
                <a:srgbClr val="273C54"/>
              </a:solidFill>
              <a:latin typeface="Verdana"/>
              <a:ea typeface="Verdana"/>
              <a:cs typeface="Verdana"/>
              <a:sym typeface="Verdana"/>
            </a:endParaRPr>
          </a:p>
        </p:txBody>
      </p:sp>
      <p:sp>
        <p:nvSpPr>
          <p:cNvPr id="247" name="Google Shape;247;p10"/>
          <p:cNvSpPr/>
          <p:nvPr/>
        </p:nvSpPr>
        <p:spPr>
          <a:xfrm>
            <a:off x="172118" y="965108"/>
            <a:ext cx="120198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PE" sz="2800" b="1" i="1" u="none" strike="noStrike" cap="none">
                <a:solidFill>
                  <a:srgbClr val="673218"/>
                </a:solidFill>
                <a:latin typeface="Twentieth Century"/>
                <a:ea typeface="Twentieth Century"/>
                <a:cs typeface="Twentieth Century"/>
                <a:sym typeface="Twentieth Century"/>
              </a:rPr>
              <a:t>TRATAMIENTO</a:t>
            </a:r>
            <a:r>
              <a:rPr lang="es-PE" sz="1600" b="1" i="0" u="none" strike="noStrike" cap="none">
                <a:solidFill>
                  <a:schemeClr val="dk1"/>
                </a:solidFill>
                <a:latin typeface="Twentieth Century"/>
                <a:ea typeface="Twentieth Century"/>
                <a:cs typeface="Twentieth Century"/>
                <a:sym typeface="Twentieth Century"/>
              </a:rPr>
              <a:t> </a:t>
            </a:r>
            <a:r>
              <a:rPr lang="es-PE" sz="2800" b="1" i="1" u="none" strike="noStrike" cap="none">
                <a:solidFill>
                  <a:srgbClr val="673218"/>
                </a:solidFill>
                <a:latin typeface="Twentieth Century"/>
                <a:ea typeface="Twentieth Century"/>
                <a:cs typeface="Twentieth Century"/>
                <a:sym typeface="Twentieth Century"/>
              </a:rPr>
              <a:t>DE VALORES OUTLIERS</a:t>
            </a:r>
            <a:endParaRPr sz="2800" b="1" i="1" u="none" strike="noStrike" cap="none">
              <a:solidFill>
                <a:srgbClr val="673218"/>
              </a:solidFill>
              <a:latin typeface="Twentieth Century"/>
              <a:ea typeface="Twentieth Century"/>
              <a:cs typeface="Twentieth Century"/>
              <a:sym typeface="Twentieth Century"/>
            </a:endParaRPr>
          </a:p>
        </p:txBody>
      </p:sp>
      <p:pic>
        <p:nvPicPr>
          <p:cNvPr id="248" name="Google Shape;248;p10"/>
          <p:cNvPicPr preferRelativeResize="0"/>
          <p:nvPr/>
        </p:nvPicPr>
        <p:blipFill rotWithShape="1">
          <a:blip r:embed="rId3">
            <a:alphaModFix/>
          </a:blip>
          <a:srcRect/>
          <a:stretch/>
        </p:blipFill>
        <p:spPr>
          <a:xfrm>
            <a:off x="172118" y="1617938"/>
            <a:ext cx="7833363" cy="5060768"/>
          </a:xfrm>
          <a:prstGeom prst="rect">
            <a:avLst/>
          </a:prstGeom>
          <a:noFill/>
          <a:ln w="19050" cap="flat" cmpd="sng">
            <a:solidFill>
              <a:srgbClr val="002060"/>
            </a:solidFill>
            <a:prstDash val="solid"/>
            <a:round/>
            <a:headEnd type="none" w="sm" len="sm"/>
            <a:tailEnd type="none" w="sm" len="sm"/>
          </a:ln>
        </p:spPr>
      </p:pic>
      <p:sp>
        <p:nvSpPr>
          <p:cNvPr id="249" name="Google Shape;249;p10"/>
          <p:cNvSpPr/>
          <p:nvPr/>
        </p:nvSpPr>
        <p:spPr>
          <a:xfrm>
            <a:off x="8159673" y="1654168"/>
            <a:ext cx="3860209" cy="46474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PE" sz="2000" b="0" i="0" u="none" strike="noStrike" cap="none">
                <a:solidFill>
                  <a:schemeClr val="dk1"/>
                </a:solidFill>
                <a:latin typeface="Twentieth Century"/>
                <a:ea typeface="Twentieth Century"/>
                <a:cs typeface="Twentieth Century"/>
                <a:sym typeface="Twentieth Century"/>
              </a:rPr>
              <a:t>Variables que cuentan con Outliers: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wentieth Century"/>
              <a:ea typeface="Twentieth Century"/>
              <a:cs typeface="Twentieth Century"/>
              <a:sym typeface="Twentieth Century"/>
            </a:endParaRPr>
          </a:p>
          <a:p>
            <a:pPr marL="285750" marR="0" lvl="0" indent="-285750" algn="l" rtl="0">
              <a:lnSpc>
                <a:spcPct val="100000"/>
              </a:lnSpc>
              <a:spcBef>
                <a:spcPts val="0"/>
              </a:spcBef>
              <a:spcAft>
                <a:spcPts val="0"/>
              </a:spcAft>
              <a:buClr>
                <a:schemeClr val="dk1"/>
              </a:buClr>
              <a:buSzPts val="2000"/>
              <a:buFont typeface="Arial"/>
              <a:buChar char="•"/>
            </a:pPr>
            <a:r>
              <a:rPr lang="es-PE" sz="2000" b="1" i="0" u="none" strike="noStrike" cap="none">
                <a:solidFill>
                  <a:schemeClr val="dk1"/>
                </a:solidFill>
                <a:latin typeface="Twentieth Century"/>
                <a:ea typeface="Twentieth Century"/>
                <a:cs typeface="Twentieth Century"/>
                <a:sym typeface="Twentieth Century"/>
              </a:rPr>
              <a:t>Sueño:</a:t>
            </a:r>
            <a:r>
              <a:rPr lang="es-PE" sz="2000" b="0" i="0" u="none" strike="noStrike" cap="none">
                <a:solidFill>
                  <a:schemeClr val="dk1"/>
                </a:solidFill>
                <a:latin typeface="Twentieth Century"/>
                <a:ea typeface="Twentieth Century"/>
                <a:cs typeface="Twentieth Century"/>
                <a:sym typeface="Twentieth Century"/>
              </a:rPr>
              <a:t> Personas con muy pocas o muchas horas de descanso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Arial"/>
              <a:buChar char="•"/>
            </a:pPr>
            <a:r>
              <a:rPr lang="es-PE" sz="2000" b="1" i="0" u="none" strike="noStrike" cap="none">
                <a:solidFill>
                  <a:schemeClr val="dk1"/>
                </a:solidFill>
                <a:latin typeface="Twentieth Century"/>
                <a:ea typeface="Twentieth Century"/>
                <a:cs typeface="Twentieth Century"/>
                <a:sym typeface="Twentieth Century"/>
              </a:rPr>
              <a:t>Actividad física:</a:t>
            </a:r>
            <a:r>
              <a:rPr lang="es-PE" sz="2000" b="0" i="0" u="none" strike="noStrike" cap="none">
                <a:solidFill>
                  <a:schemeClr val="dk1"/>
                </a:solidFill>
                <a:latin typeface="Twentieth Century"/>
                <a:ea typeface="Twentieth Century"/>
                <a:cs typeface="Twentieth Century"/>
                <a:sym typeface="Twentieth Century"/>
              </a:rPr>
              <a:t> Algunos superan las 8–9 horas semanales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Arial"/>
              <a:buChar char="•"/>
            </a:pPr>
            <a:r>
              <a:rPr lang="es-PE" sz="2000" b="1" i="0" u="none" strike="noStrike" cap="none">
                <a:solidFill>
                  <a:schemeClr val="dk1"/>
                </a:solidFill>
                <a:latin typeface="Twentieth Century"/>
                <a:ea typeface="Twentieth Century"/>
                <a:cs typeface="Twentieth Century"/>
                <a:sym typeface="Twentieth Century"/>
              </a:rPr>
              <a:t>Terapia:</a:t>
            </a:r>
            <a:r>
              <a:rPr lang="es-PE" sz="2000" b="0" i="0" u="none" strike="noStrike" cap="none">
                <a:solidFill>
                  <a:schemeClr val="dk1"/>
                </a:solidFill>
                <a:latin typeface="Twentieth Century"/>
                <a:ea typeface="Twentieth Century"/>
                <a:cs typeface="Twentieth Century"/>
                <a:sym typeface="Twentieth Century"/>
              </a:rPr>
              <a:t> Casos con más de 10 sesiones al mes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Arial"/>
              <a:buChar char="•"/>
            </a:pPr>
            <a:r>
              <a:rPr lang="es-PE" sz="2000" b="1" i="0" u="none" strike="noStrike" cap="none">
                <a:solidFill>
                  <a:schemeClr val="dk1"/>
                </a:solidFill>
                <a:latin typeface="Twentieth Century"/>
                <a:ea typeface="Twentieth Century"/>
                <a:cs typeface="Twentieth Century"/>
                <a:sym typeface="Twentieth Century"/>
              </a:rPr>
              <a:t>Ansiedad:</a:t>
            </a:r>
            <a:r>
              <a:rPr lang="es-PE" sz="2000" b="0" i="0" u="none" strike="noStrike" cap="none">
                <a:solidFill>
                  <a:schemeClr val="dk1"/>
                </a:solidFill>
                <a:latin typeface="Twentieth Century"/>
                <a:ea typeface="Twentieth Century"/>
                <a:cs typeface="Twentieth Century"/>
                <a:sym typeface="Twentieth Century"/>
              </a:rPr>
              <a:t> Niveles extremos, cercanos a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Clr>
                <a:srgbClr val="000000"/>
              </a:buClr>
              <a:buSzPts val="2000"/>
              <a:buFont typeface="Arial"/>
              <a:buNone/>
            </a:pPr>
            <a:r>
              <a:rPr lang="es-PE" sz="2000" b="0" i="0" u="none" strike="noStrike" cap="none">
                <a:solidFill>
                  <a:schemeClr val="dk1"/>
                </a:solidFill>
                <a:latin typeface="Twentieth Century"/>
                <a:ea typeface="Twentieth Century"/>
                <a:cs typeface="Twentieth Century"/>
                <a:sym typeface="Twentieth Century"/>
              </a:rPr>
              <a:t>📌 </a:t>
            </a:r>
            <a:r>
              <a:rPr lang="es-PE" sz="2000" b="1" i="0" u="none" strike="noStrike" cap="none">
                <a:solidFill>
                  <a:schemeClr val="dk1"/>
                </a:solidFill>
                <a:latin typeface="Twentieth Century"/>
                <a:ea typeface="Twentieth Century"/>
                <a:cs typeface="Twentieth Century"/>
                <a:sym typeface="Twentieth Century"/>
              </a:rPr>
              <a:t>Por lo tanto:</a:t>
            </a:r>
            <a:r>
              <a:rPr lang="es-PE" sz="2000" b="0" i="0" u="none" strike="noStrike" cap="none">
                <a:solidFill>
                  <a:schemeClr val="dk1"/>
                </a:solidFill>
                <a:latin typeface="Twentieth Century"/>
                <a:ea typeface="Twentieth Century"/>
                <a:cs typeface="Twentieth Century"/>
                <a:sym typeface="Twentieth Century"/>
              </a:rPr>
              <a:t> Estos outliers no deben eliminarse, ya que aportan información valiosa para el análisis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0000"/>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1"/>
          <p:cNvSpPr txBox="1">
            <a:spLocks noGrp="1"/>
          </p:cNvSpPr>
          <p:nvPr>
            <p:ph type="title"/>
          </p:nvPr>
        </p:nvSpPr>
        <p:spPr>
          <a:xfrm>
            <a:off x="0" y="208795"/>
            <a:ext cx="12192000" cy="7873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dirty="0">
                <a:solidFill>
                  <a:srgbClr val="273C54"/>
                </a:solidFill>
                <a:latin typeface="Verdana"/>
                <a:ea typeface="Verdana"/>
                <a:cs typeface="Verdana"/>
                <a:sym typeface="Verdana"/>
              </a:rPr>
              <a:t>ANÁLISIS EXPLORATORIO DE DATOS</a:t>
            </a:r>
            <a:endParaRPr b="1" dirty="0">
              <a:solidFill>
                <a:srgbClr val="273C54"/>
              </a:solidFill>
              <a:latin typeface="Verdana"/>
              <a:ea typeface="Verdana"/>
              <a:cs typeface="Verdana"/>
              <a:sym typeface="Verdana"/>
            </a:endParaRPr>
          </a:p>
        </p:txBody>
      </p:sp>
      <p:sp>
        <p:nvSpPr>
          <p:cNvPr id="255" name="Google Shape;255;p11"/>
          <p:cNvSpPr txBox="1"/>
          <p:nvPr/>
        </p:nvSpPr>
        <p:spPr>
          <a:xfrm>
            <a:off x="424861" y="1157180"/>
            <a:ext cx="2496533" cy="78730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673218"/>
              </a:buClr>
              <a:buSzPts val="2400"/>
              <a:buFont typeface="Verdana"/>
              <a:buNone/>
            </a:pPr>
            <a:r>
              <a:rPr lang="es-PE" sz="2400" b="1" i="0" u="none" strike="noStrike" cap="none" dirty="0">
                <a:solidFill>
                  <a:srgbClr val="673218"/>
                </a:solidFill>
                <a:latin typeface="Verdana"/>
                <a:ea typeface="Verdana"/>
                <a:cs typeface="Verdana"/>
                <a:sym typeface="Verdana"/>
              </a:rPr>
              <a:t>ANÁLISIS UNIVARIADO</a:t>
            </a:r>
            <a:endParaRPr sz="2400" b="0" i="0" u="none" strike="noStrike" cap="none" dirty="0">
              <a:solidFill>
                <a:srgbClr val="673218"/>
              </a:solidFill>
              <a:latin typeface="Twentieth Century"/>
              <a:ea typeface="Twentieth Century"/>
              <a:cs typeface="Twentieth Century"/>
              <a:sym typeface="Twentieth Century"/>
            </a:endParaRPr>
          </a:p>
        </p:txBody>
      </p:sp>
      <p:sp>
        <p:nvSpPr>
          <p:cNvPr id="256" name="Google Shape;256;p11"/>
          <p:cNvSpPr txBox="1"/>
          <p:nvPr/>
        </p:nvSpPr>
        <p:spPr>
          <a:xfrm>
            <a:off x="4617525" y="1157180"/>
            <a:ext cx="2207623" cy="78730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673218"/>
              </a:buClr>
              <a:buSzPts val="2400"/>
              <a:buFont typeface="Verdana"/>
              <a:buNone/>
            </a:pPr>
            <a:r>
              <a:rPr lang="es-PE" sz="2400" b="1" i="0" u="none" strike="noStrike" cap="none">
                <a:solidFill>
                  <a:srgbClr val="673218"/>
                </a:solidFill>
                <a:latin typeface="Verdana"/>
                <a:ea typeface="Verdana"/>
                <a:cs typeface="Verdana"/>
                <a:sym typeface="Verdana"/>
              </a:rPr>
              <a:t>ANÁLISIS BIVARIADO</a:t>
            </a:r>
            <a:endParaRPr sz="2400" b="0" i="0" u="none" strike="noStrike" cap="none">
              <a:solidFill>
                <a:srgbClr val="673218"/>
              </a:solidFill>
              <a:latin typeface="Twentieth Century"/>
              <a:ea typeface="Twentieth Century"/>
              <a:cs typeface="Twentieth Century"/>
              <a:sym typeface="Twentieth Century"/>
            </a:endParaRPr>
          </a:p>
        </p:txBody>
      </p:sp>
      <p:sp>
        <p:nvSpPr>
          <p:cNvPr id="257" name="Google Shape;257;p11"/>
          <p:cNvSpPr txBox="1"/>
          <p:nvPr/>
        </p:nvSpPr>
        <p:spPr>
          <a:xfrm>
            <a:off x="8696457" y="1157180"/>
            <a:ext cx="2951694" cy="78730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673218"/>
              </a:buClr>
              <a:buSzPts val="2400"/>
              <a:buFont typeface="Verdana"/>
              <a:buNone/>
            </a:pPr>
            <a:r>
              <a:rPr lang="es-PE" sz="2400" b="1" i="0" u="none" strike="noStrike" cap="none">
                <a:solidFill>
                  <a:srgbClr val="673218"/>
                </a:solidFill>
                <a:latin typeface="Verdana"/>
                <a:ea typeface="Verdana"/>
                <a:cs typeface="Verdana"/>
                <a:sym typeface="Verdana"/>
              </a:rPr>
              <a:t>ANÁLISIS MULTIVARIADO</a:t>
            </a:r>
            <a:endParaRPr sz="2400" b="0" i="0" u="none" strike="noStrike" cap="none">
              <a:solidFill>
                <a:srgbClr val="673218"/>
              </a:solidFill>
              <a:latin typeface="Twentieth Century"/>
              <a:ea typeface="Twentieth Century"/>
              <a:cs typeface="Twentieth Century"/>
              <a:sym typeface="Twentieth Century"/>
            </a:endParaRPr>
          </a:p>
        </p:txBody>
      </p:sp>
      <p:sp>
        <p:nvSpPr>
          <p:cNvPr id="258" name="Google Shape;258;p11"/>
          <p:cNvSpPr/>
          <p:nvPr/>
        </p:nvSpPr>
        <p:spPr>
          <a:xfrm>
            <a:off x="422609" y="2105565"/>
            <a:ext cx="2749850"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s-PE" sz="1800" b="0" i="1" u="none" strike="noStrike" cap="none">
                <a:solidFill>
                  <a:schemeClr val="dk1"/>
                </a:solidFill>
                <a:latin typeface="Arial"/>
                <a:ea typeface="Arial"/>
                <a:cs typeface="Arial"/>
                <a:sym typeface="Arial"/>
              </a:rPr>
              <a:t>Analiza una sola variable individualmente</a:t>
            </a:r>
            <a:endParaRPr/>
          </a:p>
        </p:txBody>
      </p:sp>
      <p:sp>
        <p:nvSpPr>
          <p:cNvPr id="259" name="Google Shape;259;p11"/>
          <p:cNvSpPr/>
          <p:nvPr/>
        </p:nvSpPr>
        <p:spPr>
          <a:xfrm>
            <a:off x="4465348" y="2069251"/>
            <a:ext cx="2376999" cy="92333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s-PE" sz="1800" b="0" i="1" u="none" strike="noStrike" cap="none">
                <a:solidFill>
                  <a:schemeClr val="dk1"/>
                </a:solidFill>
                <a:latin typeface="Arial"/>
                <a:ea typeface="Arial"/>
                <a:cs typeface="Arial"/>
                <a:sym typeface="Arial"/>
              </a:rPr>
              <a:t>Analiza la relación entre dos variables</a:t>
            </a:r>
            <a:endParaRPr/>
          </a:p>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60" name="Google Shape;260;p11"/>
          <p:cNvSpPr/>
          <p:nvPr/>
        </p:nvSpPr>
        <p:spPr>
          <a:xfrm>
            <a:off x="8594362" y="2069251"/>
            <a:ext cx="3335383" cy="92333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s-PE" sz="1800" b="0" i="1" u="none" strike="noStrike" cap="none">
                <a:solidFill>
                  <a:schemeClr val="dk1"/>
                </a:solidFill>
                <a:latin typeface="Arial"/>
                <a:ea typeface="Arial"/>
                <a:cs typeface="Arial"/>
                <a:sym typeface="Arial"/>
              </a:rPr>
              <a:t>Analiza la relación entre más de dos variables simultáneamente</a:t>
            </a:r>
            <a:endParaRPr sz="1800" b="0" i="1" u="none" strike="noStrike" cap="none">
              <a:solidFill>
                <a:schemeClr val="dk1"/>
              </a:solidFill>
              <a:latin typeface="Arial"/>
              <a:ea typeface="Arial"/>
              <a:cs typeface="Arial"/>
              <a:sym typeface="Arial"/>
            </a:endParaRPr>
          </a:p>
        </p:txBody>
      </p:sp>
      <p:pic>
        <p:nvPicPr>
          <p:cNvPr id="261" name="Google Shape;261;p11"/>
          <p:cNvPicPr preferRelativeResize="0"/>
          <p:nvPr/>
        </p:nvPicPr>
        <p:blipFill rotWithShape="1">
          <a:blip r:embed="rId3">
            <a:alphaModFix/>
          </a:blip>
          <a:srcRect/>
          <a:stretch/>
        </p:blipFill>
        <p:spPr>
          <a:xfrm>
            <a:off x="8625613" y="3239589"/>
            <a:ext cx="3209336" cy="3213462"/>
          </a:xfrm>
          <a:prstGeom prst="rect">
            <a:avLst/>
          </a:prstGeom>
          <a:noFill/>
          <a:ln w="9525" cap="flat" cmpd="sng">
            <a:solidFill>
              <a:srgbClr val="002060"/>
            </a:solidFill>
            <a:prstDash val="solid"/>
            <a:round/>
            <a:headEnd type="none" w="sm" len="sm"/>
            <a:tailEnd type="none" w="sm" len="sm"/>
          </a:ln>
        </p:spPr>
      </p:pic>
      <p:pic>
        <p:nvPicPr>
          <p:cNvPr id="262" name="Google Shape;262;p11"/>
          <p:cNvPicPr preferRelativeResize="0"/>
          <p:nvPr/>
        </p:nvPicPr>
        <p:blipFill rotWithShape="1">
          <a:blip r:embed="rId4">
            <a:alphaModFix/>
          </a:blip>
          <a:srcRect/>
          <a:stretch/>
        </p:blipFill>
        <p:spPr>
          <a:xfrm>
            <a:off x="165464" y="2877111"/>
            <a:ext cx="3006996" cy="3772094"/>
          </a:xfrm>
          <a:prstGeom prst="rect">
            <a:avLst/>
          </a:prstGeom>
          <a:noFill/>
          <a:ln w="9525" cap="flat" cmpd="sng">
            <a:solidFill>
              <a:srgbClr val="002060"/>
            </a:solidFill>
            <a:prstDash val="solid"/>
            <a:round/>
            <a:headEnd type="none" w="sm" len="sm"/>
            <a:tailEnd type="none" w="sm" len="sm"/>
          </a:ln>
        </p:spPr>
      </p:pic>
      <p:pic>
        <p:nvPicPr>
          <p:cNvPr id="263" name="Google Shape;263;p11"/>
          <p:cNvPicPr preferRelativeResize="0"/>
          <p:nvPr/>
        </p:nvPicPr>
        <p:blipFill rotWithShape="1">
          <a:blip r:embed="rId5">
            <a:alphaModFix/>
          </a:blip>
          <a:srcRect/>
          <a:stretch/>
        </p:blipFill>
        <p:spPr>
          <a:xfrm>
            <a:off x="3368980" y="3424110"/>
            <a:ext cx="5028861" cy="2678096"/>
          </a:xfrm>
          <a:prstGeom prst="rect">
            <a:avLst/>
          </a:prstGeom>
          <a:noFill/>
          <a:ln w="9525" cap="flat" cmpd="sng">
            <a:solidFill>
              <a:srgbClr val="00206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4"/>
          <p:cNvSpPr txBox="1">
            <a:spLocks noGrp="1"/>
          </p:cNvSpPr>
          <p:nvPr>
            <p:ph type="title"/>
          </p:nvPr>
        </p:nvSpPr>
        <p:spPr>
          <a:xfrm>
            <a:off x="0" y="208795"/>
            <a:ext cx="12192000" cy="7873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dirty="0">
                <a:solidFill>
                  <a:srgbClr val="273C54"/>
                </a:solidFill>
                <a:latin typeface="Verdana"/>
                <a:ea typeface="Verdana"/>
                <a:sym typeface="Verdana"/>
              </a:rPr>
              <a:t>ANÁLISIS EXPLORATORIO DE DATOS (2)</a:t>
            </a:r>
            <a:endParaRPr b="1" dirty="0">
              <a:solidFill>
                <a:srgbClr val="273C54"/>
              </a:solidFill>
              <a:latin typeface="Verdana"/>
              <a:ea typeface="Verdana"/>
              <a:sym typeface="Verdana"/>
            </a:endParaRPr>
          </a:p>
        </p:txBody>
      </p:sp>
      <p:sp>
        <p:nvSpPr>
          <p:cNvPr id="269" name="Google Shape;269;p14"/>
          <p:cNvSpPr txBox="1"/>
          <p:nvPr/>
        </p:nvSpPr>
        <p:spPr>
          <a:xfrm>
            <a:off x="314791" y="1126002"/>
            <a:ext cx="8627806" cy="59711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673218"/>
              </a:buClr>
              <a:buSzPts val="2800"/>
              <a:buFont typeface="Verdana"/>
              <a:buNone/>
            </a:pPr>
            <a:r>
              <a:rPr lang="es-PE" sz="2800" b="1" dirty="0">
                <a:solidFill>
                  <a:srgbClr val="673218"/>
                </a:solidFill>
                <a:latin typeface="Verdana"/>
                <a:ea typeface="Verdana"/>
                <a:sym typeface="Verdana"/>
              </a:rPr>
              <a:t>CONCLUSIONES</a:t>
            </a:r>
            <a:endParaRPr sz="2400" b="1" dirty="0">
              <a:solidFill>
                <a:srgbClr val="673218"/>
              </a:solidFill>
              <a:latin typeface="Verdana"/>
              <a:ea typeface="Verdana"/>
              <a:sym typeface="Twentieth Century"/>
            </a:endParaRPr>
          </a:p>
        </p:txBody>
      </p:sp>
      <p:pic>
        <p:nvPicPr>
          <p:cNvPr id="271" name="Google Shape;271;p14"/>
          <p:cNvPicPr preferRelativeResize="0"/>
          <p:nvPr/>
        </p:nvPicPr>
        <p:blipFill rotWithShape="1">
          <a:blip r:embed="rId3">
            <a:alphaModFix/>
          </a:blip>
          <a:srcRect/>
          <a:stretch/>
        </p:blipFill>
        <p:spPr>
          <a:xfrm>
            <a:off x="9065621" y="3020901"/>
            <a:ext cx="2934609" cy="1826468"/>
          </a:xfrm>
          <a:prstGeom prst="rect">
            <a:avLst/>
          </a:prstGeom>
          <a:noFill/>
          <a:ln w="9525" cap="flat" cmpd="sng">
            <a:solidFill>
              <a:schemeClr val="dk1"/>
            </a:solidFill>
            <a:prstDash val="solid"/>
            <a:round/>
            <a:headEnd type="none" w="sm" len="sm"/>
            <a:tailEnd type="none" w="sm" len="sm"/>
          </a:ln>
        </p:spPr>
      </p:pic>
      <p:pic>
        <p:nvPicPr>
          <p:cNvPr id="272" name="Google Shape;272;p14"/>
          <p:cNvPicPr preferRelativeResize="0"/>
          <p:nvPr/>
        </p:nvPicPr>
        <p:blipFill rotWithShape="1">
          <a:blip r:embed="rId4">
            <a:alphaModFix/>
          </a:blip>
          <a:srcRect/>
          <a:stretch/>
        </p:blipFill>
        <p:spPr>
          <a:xfrm>
            <a:off x="9927771" y="1497294"/>
            <a:ext cx="1375956" cy="1446314"/>
          </a:xfrm>
          <a:prstGeom prst="rect">
            <a:avLst/>
          </a:prstGeom>
          <a:noFill/>
          <a:ln w="9525" cap="flat" cmpd="sng">
            <a:solidFill>
              <a:schemeClr val="dk1"/>
            </a:solidFill>
            <a:prstDash val="solid"/>
            <a:round/>
            <a:headEnd type="none" w="sm" len="sm"/>
            <a:tailEnd type="none" w="sm" len="sm"/>
          </a:ln>
        </p:spPr>
      </p:pic>
      <p:pic>
        <p:nvPicPr>
          <p:cNvPr id="8" name="Imagen 7">
            <a:extLst>
              <a:ext uri="{FF2B5EF4-FFF2-40B4-BE49-F238E27FC236}">
                <a16:creationId xmlns:a16="http://schemas.microsoft.com/office/drawing/2014/main" id="{3C74F069-731B-4560-92E4-976887750E46}"/>
              </a:ext>
            </a:extLst>
          </p:cNvPr>
          <p:cNvPicPr>
            <a:picLocks noChangeAspect="1"/>
          </p:cNvPicPr>
          <p:nvPr/>
        </p:nvPicPr>
        <p:blipFill>
          <a:blip r:embed="rId5"/>
          <a:stretch>
            <a:fillRect/>
          </a:stretch>
        </p:blipFill>
        <p:spPr>
          <a:xfrm>
            <a:off x="9065622" y="4935954"/>
            <a:ext cx="2934608" cy="1826468"/>
          </a:xfrm>
          <a:prstGeom prst="rect">
            <a:avLst/>
          </a:prstGeom>
          <a:ln>
            <a:solidFill>
              <a:schemeClr val="tx1"/>
            </a:solidFill>
          </a:ln>
        </p:spPr>
      </p:pic>
      <p:sp>
        <p:nvSpPr>
          <p:cNvPr id="5" name="Rectángulo 4">
            <a:extLst>
              <a:ext uri="{FF2B5EF4-FFF2-40B4-BE49-F238E27FC236}">
                <a16:creationId xmlns:a16="http://schemas.microsoft.com/office/drawing/2014/main" id="{C4A6BCDA-8526-497D-BB1C-3164CFB5C039}"/>
              </a:ext>
            </a:extLst>
          </p:cNvPr>
          <p:cNvSpPr/>
          <p:nvPr/>
        </p:nvSpPr>
        <p:spPr>
          <a:xfrm>
            <a:off x="191770" y="1853025"/>
            <a:ext cx="8791857" cy="5078313"/>
          </a:xfrm>
          <a:prstGeom prst="rect">
            <a:avLst/>
          </a:prstGeom>
        </p:spPr>
        <p:txBody>
          <a:bodyPr wrap="square">
            <a:spAutoFit/>
          </a:bodyPr>
          <a:lstStyle/>
          <a:p>
            <a:pPr marL="285750" indent="-285750">
              <a:buFont typeface="Wingdings" panose="05000000000000000000" pitchFamily="2" charset="2"/>
              <a:buChar char="ü"/>
            </a:pPr>
            <a:r>
              <a:rPr lang="es-PE" sz="1800" dirty="0">
                <a:solidFill>
                  <a:srgbClr val="1F1F1F"/>
                </a:solidFill>
                <a:latin typeface="+mj-lt"/>
              </a:rPr>
              <a:t>La mayoría de variables muestra distribuciones razonables y balanceadas en la data,</a:t>
            </a:r>
            <a:r>
              <a:rPr lang="es-419" sz="1800" dirty="0"/>
              <a:t> sin </a:t>
            </a:r>
            <a:r>
              <a:rPr lang="es-419" sz="1800" dirty="0" err="1"/>
              <a:t>outliers</a:t>
            </a:r>
            <a:r>
              <a:rPr lang="es-419" sz="1800" dirty="0"/>
              <a:t> extremadamente atípicos o anómalos.</a:t>
            </a:r>
            <a:endParaRPr lang="es-PE" sz="1800" dirty="0">
              <a:solidFill>
                <a:srgbClr val="1F1F1F"/>
              </a:solidFill>
              <a:latin typeface="+mj-lt"/>
            </a:endParaRPr>
          </a:p>
          <a:p>
            <a:pPr marL="285750" indent="-285750">
              <a:buFont typeface="Wingdings" panose="05000000000000000000" pitchFamily="2" charset="2"/>
              <a:buChar char="ü"/>
            </a:pPr>
            <a:r>
              <a:rPr lang="es-PE" sz="1800" dirty="0">
                <a:solidFill>
                  <a:srgbClr val="1F1F1F"/>
                </a:solidFill>
                <a:latin typeface="+mj-lt"/>
              </a:rPr>
              <a:t>El estrés y las horas de sueño son las variables más relacionadas con la ansiedad. A mayor </a:t>
            </a:r>
            <a:r>
              <a:rPr lang="es-PE" sz="1800" b="1" dirty="0">
                <a:solidFill>
                  <a:srgbClr val="1F1F1F"/>
                </a:solidFill>
                <a:latin typeface="+mj-lt"/>
              </a:rPr>
              <a:t>estrés</a:t>
            </a:r>
            <a:r>
              <a:rPr lang="es-PE" sz="1800" dirty="0">
                <a:solidFill>
                  <a:srgbClr val="1F1F1F"/>
                </a:solidFill>
                <a:latin typeface="+mj-lt"/>
              </a:rPr>
              <a:t>, mayor </a:t>
            </a:r>
            <a:r>
              <a:rPr lang="es-PE" sz="1800" b="1" dirty="0">
                <a:solidFill>
                  <a:srgbClr val="1F1F1F"/>
                </a:solidFill>
                <a:latin typeface="+mj-lt"/>
              </a:rPr>
              <a:t>ansiedad</a:t>
            </a:r>
            <a:r>
              <a:rPr lang="es-PE" sz="1800" dirty="0">
                <a:solidFill>
                  <a:srgbClr val="1F1F1F"/>
                </a:solidFill>
                <a:latin typeface="+mj-lt"/>
              </a:rPr>
              <a:t>. A menos </a:t>
            </a:r>
            <a:r>
              <a:rPr lang="es-PE" sz="1800" b="1" dirty="0">
                <a:solidFill>
                  <a:srgbClr val="1F1F1F"/>
                </a:solidFill>
                <a:latin typeface="+mj-lt"/>
              </a:rPr>
              <a:t>horas de sueño</a:t>
            </a:r>
            <a:r>
              <a:rPr lang="es-PE" sz="1800" dirty="0">
                <a:solidFill>
                  <a:srgbClr val="1F1F1F"/>
                </a:solidFill>
                <a:latin typeface="+mj-lt"/>
              </a:rPr>
              <a:t>, mayor </a:t>
            </a:r>
            <a:r>
              <a:rPr lang="es-PE" sz="1800" b="1" dirty="0">
                <a:solidFill>
                  <a:srgbClr val="1F1F1F"/>
                </a:solidFill>
                <a:latin typeface="+mj-lt"/>
              </a:rPr>
              <a:t>ansiedad</a:t>
            </a:r>
            <a:r>
              <a:rPr lang="es-PE" sz="1800" dirty="0">
                <a:solidFill>
                  <a:srgbClr val="1F1F1F"/>
                </a:solidFill>
                <a:latin typeface="+mj-lt"/>
              </a:rPr>
              <a:t> también. Gestionar el estrés y asegurar un sueño adecuado resultan clave para manejar la ansiedad.</a:t>
            </a:r>
          </a:p>
          <a:p>
            <a:pPr marL="285750" indent="-285750">
              <a:buFont typeface="Wingdings" panose="05000000000000000000" pitchFamily="2" charset="2"/>
              <a:buChar char="ü"/>
            </a:pPr>
            <a:r>
              <a:rPr lang="es-PE" sz="1800" dirty="0">
                <a:solidFill>
                  <a:srgbClr val="1F1F1F"/>
                </a:solidFill>
                <a:latin typeface="+mj-lt"/>
              </a:rPr>
              <a:t>Factores como la dieta, la actividad física, el consumo de alcohol y de cafeína muestran una correlación muy débil con la ansiedad. Aunque la actividad física y una mejor dieta tienden a asociarse con menor ansiedad, el impacto no es tan significativo como el del estrés o el sueño.</a:t>
            </a:r>
          </a:p>
          <a:p>
            <a:pPr marL="285750" indent="-285750">
              <a:buFont typeface="Wingdings" panose="05000000000000000000" pitchFamily="2" charset="2"/>
              <a:buChar char="ü"/>
            </a:pPr>
            <a:r>
              <a:rPr lang="es-PE" sz="1800" dirty="0">
                <a:solidFill>
                  <a:srgbClr val="1F1F1F"/>
                </a:solidFill>
                <a:latin typeface="+mj-lt"/>
              </a:rPr>
              <a:t>La frecuencia de sesiones de terapia está moderadamente relacionada con la ansiedad, probablemente debido a que las personas con más ansiedad sean quienes asistan a terapia con más frecuencia.</a:t>
            </a:r>
          </a:p>
          <a:p>
            <a:pPr marL="285750" indent="-285750">
              <a:buFont typeface="Wingdings" panose="05000000000000000000" pitchFamily="2" charset="2"/>
              <a:buChar char="ü"/>
            </a:pPr>
            <a:r>
              <a:rPr lang="es-PE" sz="1800" dirty="0">
                <a:solidFill>
                  <a:srgbClr val="1F1F1F"/>
                </a:solidFill>
                <a:latin typeface="+mj-lt"/>
              </a:rPr>
              <a:t>Existe relación conjunta entre el consumo de alcohol, la calidad en la dieta y el nivel de ansiedad, donde tanto el aumento del consumo de alcohol como una menor calidad en la dieta contribuyen a un mayor nivel de ansiedad, tanto en conjunto como de forma independiente.</a:t>
            </a:r>
          </a:p>
          <a:p>
            <a:pPr marL="285750" indent="-285750">
              <a:buFont typeface="Arial" panose="020B0604020202020204" pitchFamily="34" charset="0"/>
              <a:buChar char="•"/>
            </a:pPr>
            <a:endParaRPr lang="es-PE" sz="1800" dirty="0">
              <a:solidFill>
                <a:srgbClr val="1F1F1F"/>
              </a:solidFill>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5"/>
          <p:cNvSpPr txBox="1">
            <a:spLocks noGrp="1"/>
          </p:cNvSpPr>
          <p:nvPr>
            <p:ph type="title"/>
          </p:nvPr>
        </p:nvSpPr>
        <p:spPr>
          <a:xfrm>
            <a:off x="0" y="13836"/>
            <a:ext cx="12192000"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dirty="0">
                <a:solidFill>
                  <a:srgbClr val="273C54"/>
                </a:solidFill>
                <a:latin typeface="Verdana"/>
                <a:ea typeface="Verdana"/>
                <a:cs typeface="Verdana"/>
                <a:sym typeface="Verdana"/>
              </a:rPr>
              <a:t>FEATURE ENGINEERING</a:t>
            </a:r>
            <a:endParaRPr b="1" dirty="0">
              <a:solidFill>
                <a:srgbClr val="273C54"/>
              </a:solidFill>
              <a:latin typeface="Verdana"/>
              <a:ea typeface="Verdana"/>
              <a:cs typeface="Verdana"/>
              <a:sym typeface="Verdana"/>
            </a:endParaRPr>
          </a:p>
        </p:txBody>
      </p:sp>
      <p:sp>
        <p:nvSpPr>
          <p:cNvPr id="278" name="Google Shape;278;p15"/>
          <p:cNvSpPr/>
          <p:nvPr/>
        </p:nvSpPr>
        <p:spPr>
          <a:xfrm>
            <a:off x="270388" y="2037913"/>
            <a:ext cx="78018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PE" sz="1800" b="1" i="0" u="none" strike="noStrike" cap="none">
                <a:solidFill>
                  <a:schemeClr val="dk1"/>
                </a:solidFill>
                <a:latin typeface="Twentieth Century"/>
                <a:ea typeface="Twentieth Century"/>
                <a:cs typeface="Twentieth Century"/>
                <a:sym typeface="Twentieth Century"/>
              </a:rPr>
              <a:t>'TOTAL STIMULANT CONSUMPTION’ - </a:t>
            </a:r>
            <a:r>
              <a:rPr lang="es-PE" sz="1800" b="0" i="1" u="none" strike="noStrike" cap="none">
                <a:solidFill>
                  <a:schemeClr val="dk1"/>
                </a:solidFill>
                <a:latin typeface="Twentieth Century"/>
                <a:ea typeface="Twentieth Century"/>
                <a:cs typeface="Twentieth Century"/>
                <a:sym typeface="Twentieth Century"/>
              </a:rPr>
              <a:t>CONSUMO TOTAL DE ESTIMULANTES</a:t>
            </a:r>
            <a:endParaRPr sz="1400" b="0" i="1" u="none" strike="noStrike" cap="none">
              <a:solidFill>
                <a:srgbClr val="000000"/>
              </a:solidFill>
              <a:latin typeface="Arial"/>
              <a:ea typeface="Arial"/>
              <a:cs typeface="Arial"/>
              <a:sym typeface="Arial"/>
            </a:endParaRPr>
          </a:p>
        </p:txBody>
      </p:sp>
      <p:sp>
        <p:nvSpPr>
          <p:cNvPr id="279" name="Google Shape;279;p15"/>
          <p:cNvSpPr/>
          <p:nvPr/>
        </p:nvSpPr>
        <p:spPr>
          <a:xfrm>
            <a:off x="270388" y="4424815"/>
            <a:ext cx="821715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PE" sz="1800" b="1" i="0" u="none" strike="noStrike" cap="none">
                <a:solidFill>
                  <a:schemeClr val="dk1"/>
                </a:solidFill>
                <a:latin typeface="Twentieth Century"/>
                <a:ea typeface="Twentieth Century"/>
                <a:cs typeface="Twentieth Century"/>
                <a:sym typeface="Twentieth Century"/>
              </a:rPr>
              <a:t>'PHYSIOLOGICAL AROUSAL INDEX’ - </a:t>
            </a:r>
            <a:r>
              <a:rPr lang="es-PE" sz="1800" b="0" i="1" u="none" strike="noStrike" cap="none">
                <a:solidFill>
                  <a:schemeClr val="dk1"/>
                </a:solidFill>
                <a:latin typeface="Twentieth Century"/>
                <a:ea typeface="Twentieth Century"/>
                <a:cs typeface="Twentieth Century"/>
                <a:sym typeface="Twentieth Century"/>
              </a:rPr>
              <a:t>ÍNDICE DE ESTIMULACIÓN FISIOLÓGICA</a:t>
            </a:r>
            <a:endParaRPr sz="1800" b="0" i="1" u="none" strike="noStrike" cap="none">
              <a:solidFill>
                <a:schemeClr val="dk1"/>
              </a:solidFill>
              <a:latin typeface="Twentieth Century"/>
              <a:ea typeface="Twentieth Century"/>
              <a:cs typeface="Twentieth Century"/>
              <a:sym typeface="Twentieth Century"/>
            </a:endParaRPr>
          </a:p>
        </p:txBody>
      </p:sp>
      <p:sp>
        <p:nvSpPr>
          <p:cNvPr id="280" name="Google Shape;280;p15"/>
          <p:cNvSpPr/>
          <p:nvPr/>
        </p:nvSpPr>
        <p:spPr>
          <a:xfrm>
            <a:off x="401859" y="2517114"/>
            <a:ext cx="11179275" cy="1754286"/>
          </a:xfrm>
          <a:prstGeom prst="rect">
            <a:avLst/>
          </a:prstGeom>
          <a:solidFill>
            <a:srgbClr val="D9F4EE"/>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s-PE" sz="1600" b="1" i="1" u="none" strike="noStrike" cap="none">
                <a:solidFill>
                  <a:srgbClr val="7030A0"/>
                </a:solidFill>
                <a:latin typeface="Roboto"/>
                <a:ea typeface="Roboto"/>
                <a:cs typeface="Roboto"/>
                <a:sym typeface="Roboto"/>
              </a:rPr>
              <a:t>FÓRMULA: </a:t>
            </a:r>
            <a:r>
              <a:rPr lang="es-PE" sz="1800" b="0" i="0" u="none" strike="noStrike" cap="none">
                <a:solidFill>
                  <a:schemeClr val="dk1"/>
                </a:solidFill>
                <a:latin typeface="Twentieth Century"/>
                <a:ea typeface="Twentieth Century"/>
                <a:cs typeface="Twentieth Century"/>
                <a:sym typeface="Twentieth Century"/>
              </a:rPr>
              <a:t>'Caffeine Intake (mg/day)' + 'Alcohol Consumption (drinks/week)' * alcohol_factor</a:t>
            </a:r>
            <a:endParaRPr sz="1800" b="0" i="0" u="none" strike="noStrike" cap="none">
              <a:solidFill>
                <a:schemeClr val="dk1"/>
              </a:solidFill>
              <a:latin typeface="Twentieth Century"/>
              <a:ea typeface="Twentieth Century"/>
              <a:cs typeface="Twentieth Century"/>
              <a:sym typeface="Twentieth Century"/>
            </a:endParaRPr>
          </a:p>
          <a:p>
            <a:pPr marL="0" marR="0" lvl="0" indent="0" algn="l" rtl="0">
              <a:lnSpc>
                <a:spcPct val="150000"/>
              </a:lnSpc>
              <a:spcBef>
                <a:spcPts val="0"/>
              </a:spcBef>
              <a:spcAft>
                <a:spcPts val="0"/>
              </a:spcAft>
              <a:buClr>
                <a:srgbClr val="000000"/>
              </a:buClr>
              <a:buSzPts val="1800"/>
              <a:buFont typeface="Arial"/>
              <a:buNone/>
            </a:pPr>
            <a:r>
              <a:rPr lang="es-PE" sz="1800" b="1" i="1" u="none" strike="noStrike" cap="none">
                <a:solidFill>
                  <a:srgbClr val="7030A0"/>
                </a:solidFill>
                <a:latin typeface="Twentieth Century"/>
                <a:ea typeface="Twentieth Century"/>
                <a:cs typeface="Twentieth Century"/>
                <a:sym typeface="Twentieth Century"/>
              </a:rPr>
              <a:t>DONDE</a:t>
            </a:r>
            <a:r>
              <a:rPr lang="es-PE" sz="1800" b="1" i="0" u="none" strike="noStrike" cap="none">
                <a:solidFill>
                  <a:srgbClr val="7030A0"/>
                </a:solidFill>
                <a:latin typeface="Twentieth Century"/>
                <a:ea typeface="Twentieth Century"/>
                <a:cs typeface="Twentieth Century"/>
                <a:sym typeface="Twentieth Century"/>
              </a:rPr>
              <a:t>: </a:t>
            </a:r>
            <a:r>
              <a:rPr lang="es-PE" sz="1800" b="0" i="0" u="none" strike="noStrike" cap="none">
                <a:solidFill>
                  <a:schemeClr val="dk1"/>
                </a:solidFill>
                <a:latin typeface="Twentieth Century"/>
                <a:ea typeface="Twentieth Century"/>
                <a:cs typeface="Twentieth Century"/>
                <a:sym typeface="Twentieth Century"/>
              </a:rPr>
              <a:t>alcohol_factor = 14 </a:t>
            </a:r>
            <a:endParaRPr sz="14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PE" sz="1800" b="0" i="0" u="none" strike="noStrike" cap="none">
                <a:solidFill>
                  <a:schemeClr val="dk1"/>
                </a:solidFill>
                <a:latin typeface="Twentieth Century"/>
                <a:ea typeface="Twentieth Century"/>
                <a:cs typeface="Twentieth Century"/>
                <a:sym typeface="Twentieth Century"/>
              </a:rPr>
              <a:t>*El fin es escalar el alcohol para que tenga magnitud comparable a la cafeína. Un vaso de bebida alcohólica puede contener hasta 14 mg de alcohol según la OMS y el NIAAA</a:t>
            </a:r>
            <a:endParaRPr sz="1600" b="1" i="0" u="none" strike="noStrike" cap="none">
              <a:solidFill>
                <a:srgbClr val="1F1F1F"/>
              </a:solidFill>
              <a:latin typeface="Roboto"/>
              <a:ea typeface="Roboto"/>
              <a:cs typeface="Roboto"/>
              <a:sym typeface="Roboto"/>
            </a:endParaRPr>
          </a:p>
        </p:txBody>
      </p:sp>
      <p:sp>
        <p:nvSpPr>
          <p:cNvPr id="281" name="Google Shape;281;p15"/>
          <p:cNvSpPr/>
          <p:nvPr/>
        </p:nvSpPr>
        <p:spPr>
          <a:xfrm>
            <a:off x="401859" y="4996109"/>
            <a:ext cx="11179275" cy="1338788"/>
          </a:xfrm>
          <a:prstGeom prst="rect">
            <a:avLst/>
          </a:prstGeom>
          <a:solidFill>
            <a:srgbClr val="D9F4EE"/>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s-PE" sz="1600" b="1" i="1" u="none" strike="noStrike" cap="none">
                <a:solidFill>
                  <a:srgbClr val="7030A0"/>
                </a:solidFill>
                <a:latin typeface="Roboto"/>
                <a:ea typeface="Roboto"/>
                <a:cs typeface="Roboto"/>
                <a:sym typeface="Roboto"/>
              </a:rPr>
              <a:t>FÓRMULA: </a:t>
            </a:r>
            <a:r>
              <a:rPr lang="es-PE" sz="1800" b="0" i="0" u="none" strike="noStrike" cap="none">
                <a:solidFill>
                  <a:schemeClr val="dk1"/>
                </a:solidFill>
                <a:latin typeface="Twentieth Century"/>
                <a:ea typeface="Twentieth Century"/>
                <a:cs typeface="Twentieth Century"/>
                <a:sym typeface="Twentieth Century"/>
              </a:rPr>
              <a:t>'Heart Rate (bpm)' + 'Breathing Rate (breaths/min)' + 'Sweating Level (1-5)’</a:t>
            </a:r>
            <a:endParaRPr sz="14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PE" sz="1800" b="1" i="1" u="none" strike="noStrike" cap="none">
                <a:solidFill>
                  <a:srgbClr val="7030A0"/>
                </a:solidFill>
                <a:latin typeface="Twentieth Century"/>
                <a:ea typeface="Twentieth Century"/>
                <a:cs typeface="Twentieth Century"/>
                <a:sym typeface="Twentieth Century"/>
              </a:rPr>
              <a:t>DONDE</a:t>
            </a:r>
            <a:r>
              <a:rPr lang="es-PE" sz="1800" b="1" i="0" u="none" strike="noStrike" cap="none">
                <a:solidFill>
                  <a:srgbClr val="7030A0"/>
                </a:solidFill>
                <a:latin typeface="Twentieth Century"/>
                <a:ea typeface="Twentieth Century"/>
                <a:cs typeface="Twentieth Century"/>
                <a:sym typeface="Twentieth Century"/>
              </a:rPr>
              <a:t>: </a:t>
            </a:r>
            <a:r>
              <a:rPr lang="es-PE" sz="1800" b="0" i="0" u="none" strike="noStrike" cap="none">
                <a:solidFill>
                  <a:schemeClr val="dk1"/>
                </a:solidFill>
                <a:latin typeface="Twentieth Century"/>
                <a:ea typeface="Twentieth Century"/>
                <a:cs typeface="Twentieth Century"/>
                <a:sym typeface="Twentieth Century"/>
              </a:rPr>
              <a:t>Previo a la suma , se estandarizan los valores de las columnas/variables para que tengan media 0 y desviación estándar 1, permitiendo compararlas en una misma escala, ya que tienen unidades distintas</a:t>
            </a:r>
            <a:endParaRPr sz="1400" b="0" i="0" u="none" strike="noStrike" cap="none">
              <a:solidFill>
                <a:schemeClr val="dk1"/>
              </a:solidFill>
              <a:latin typeface="Arial"/>
              <a:ea typeface="Arial"/>
              <a:cs typeface="Arial"/>
              <a:sym typeface="Arial"/>
            </a:endParaRPr>
          </a:p>
        </p:txBody>
      </p:sp>
      <p:sp>
        <p:nvSpPr>
          <p:cNvPr id="282" name="Google Shape;282;p15"/>
          <p:cNvSpPr/>
          <p:nvPr/>
        </p:nvSpPr>
        <p:spPr>
          <a:xfrm>
            <a:off x="270388" y="1376498"/>
            <a:ext cx="12277821" cy="3847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PE" sz="1900" b="1" i="0" u="none" strike="noStrike" cap="none">
                <a:solidFill>
                  <a:srgbClr val="002060"/>
                </a:solidFill>
                <a:latin typeface="Twentieth Century"/>
                <a:ea typeface="Twentieth Century"/>
                <a:cs typeface="Twentieth Century"/>
                <a:sym typeface="Twentieth Century"/>
              </a:rPr>
              <a:t>SE OPTÓ POR GENERAR DOS VARIABLES NUEVAS CON EL FIN DE ENRIQUECER EL DATASET Y DARLE MAYOR VALOR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388a46bc870_0_0"/>
          <p:cNvSpPr txBox="1">
            <a:spLocks noGrp="1"/>
          </p:cNvSpPr>
          <p:nvPr>
            <p:ph type="title"/>
          </p:nvPr>
        </p:nvSpPr>
        <p:spPr>
          <a:xfrm>
            <a:off x="0" y="-20998"/>
            <a:ext cx="12192000" cy="1596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dirty="0">
                <a:solidFill>
                  <a:srgbClr val="273C54"/>
                </a:solidFill>
                <a:latin typeface="Verdana"/>
                <a:ea typeface="Verdana"/>
                <a:sym typeface="Verdana"/>
              </a:rPr>
              <a:t>FEATURE</a:t>
            </a:r>
            <a:r>
              <a:rPr lang="es-PE" b="1" dirty="0">
                <a:solidFill>
                  <a:srgbClr val="FF0000"/>
                </a:solidFill>
                <a:latin typeface="Verdana"/>
                <a:ea typeface="Verdana"/>
                <a:cs typeface="Verdana"/>
                <a:sym typeface="Verdana"/>
              </a:rPr>
              <a:t> </a:t>
            </a:r>
            <a:r>
              <a:rPr lang="es-PE" b="1" dirty="0">
                <a:solidFill>
                  <a:srgbClr val="273C54"/>
                </a:solidFill>
                <a:latin typeface="Verdana"/>
                <a:ea typeface="Verdana"/>
                <a:sym typeface="Verdana"/>
              </a:rPr>
              <a:t>SELECTION</a:t>
            </a:r>
            <a:endParaRPr b="1" dirty="0">
              <a:solidFill>
                <a:srgbClr val="273C54"/>
              </a:solidFill>
              <a:latin typeface="Verdana"/>
              <a:ea typeface="Verdana"/>
              <a:sym typeface="Verdana"/>
            </a:endParaRPr>
          </a:p>
        </p:txBody>
      </p:sp>
      <p:sp>
        <p:nvSpPr>
          <p:cNvPr id="5" name="Rectángulo 4">
            <a:extLst>
              <a:ext uri="{FF2B5EF4-FFF2-40B4-BE49-F238E27FC236}">
                <a16:creationId xmlns:a16="http://schemas.microsoft.com/office/drawing/2014/main" id="{34972450-001A-4D78-A874-B834861AF120}"/>
              </a:ext>
            </a:extLst>
          </p:cNvPr>
          <p:cNvSpPr/>
          <p:nvPr/>
        </p:nvSpPr>
        <p:spPr>
          <a:xfrm>
            <a:off x="143701" y="1227908"/>
            <a:ext cx="5447201" cy="243143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a:spAutoFit/>
          </a:bodyPr>
          <a:lstStyle/>
          <a:p>
            <a:r>
              <a:rPr lang="es-PE" sz="1900" dirty="0">
                <a:solidFill>
                  <a:schemeClr val="tx1"/>
                </a:solidFill>
                <a:latin typeface="+mj-lt"/>
              </a:rPr>
              <a:t>Se aplicó un ranking de importancia de las variables dependientes en la predicción de la variable objetivo, con el cual se decidió excluir aquellas con un nivel de importancia menor al 1%, pues la diferencia entre su peso y el de las variables principales (las que encabezan el ranking) justifica su pérdida de relevancia para el modelo.</a:t>
            </a:r>
          </a:p>
        </p:txBody>
      </p:sp>
      <p:sp>
        <p:nvSpPr>
          <p:cNvPr id="13" name="Rectángulo 12">
            <a:extLst>
              <a:ext uri="{FF2B5EF4-FFF2-40B4-BE49-F238E27FC236}">
                <a16:creationId xmlns:a16="http://schemas.microsoft.com/office/drawing/2014/main" id="{A6CB0CC5-1660-4C1B-8F1C-27FA5412A3A8}"/>
              </a:ext>
            </a:extLst>
          </p:cNvPr>
          <p:cNvSpPr/>
          <p:nvPr/>
        </p:nvSpPr>
        <p:spPr>
          <a:xfrm>
            <a:off x="143701" y="3738579"/>
            <a:ext cx="5203362" cy="677108"/>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a:spAutoFit/>
          </a:bodyPr>
          <a:lstStyle/>
          <a:p>
            <a:r>
              <a:rPr lang="es-PE" sz="1900" dirty="0">
                <a:solidFill>
                  <a:schemeClr val="tx1"/>
                </a:solidFill>
                <a:latin typeface="+mj-lt"/>
              </a:rPr>
              <a:t>Es así como el </a:t>
            </a:r>
            <a:r>
              <a:rPr lang="es-PE" sz="1900" dirty="0" err="1">
                <a:solidFill>
                  <a:schemeClr val="tx1"/>
                </a:solidFill>
                <a:latin typeface="+mj-lt"/>
              </a:rPr>
              <a:t>dataset</a:t>
            </a:r>
            <a:r>
              <a:rPr lang="es-PE" sz="1900" dirty="0">
                <a:solidFill>
                  <a:schemeClr val="tx1"/>
                </a:solidFill>
                <a:latin typeface="+mj-lt"/>
              </a:rPr>
              <a:t> termina quedando de la siguiente manera (de 18 a 13 variables).</a:t>
            </a:r>
          </a:p>
        </p:txBody>
      </p:sp>
      <p:pic>
        <p:nvPicPr>
          <p:cNvPr id="15" name="Imagen 14">
            <a:extLst>
              <a:ext uri="{FF2B5EF4-FFF2-40B4-BE49-F238E27FC236}">
                <a16:creationId xmlns:a16="http://schemas.microsoft.com/office/drawing/2014/main" id="{0BB4ABFC-6F0E-48DF-8BFA-0098BE1A8738}"/>
              </a:ext>
            </a:extLst>
          </p:cNvPr>
          <p:cNvPicPr>
            <a:picLocks noChangeAspect="1"/>
          </p:cNvPicPr>
          <p:nvPr/>
        </p:nvPicPr>
        <p:blipFill>
          <a:blip r:embed="rId3"/>
          <a:stretch>
            <a:fillRect/>
          </a:stretch>
        </p:blipFill>
        <p:spPr>
          <a:xfrm>
            <a:off x="82740" y="4746172"/>
            <a:ext cx="11682540" cy="2016592"/>
          </a:xfrm>
          <a:prstGeom prst="rect">
            <a:avLst/>
          </a:prstGeom>
          <a:ln>
            <a:solidFill>
              <a:schemeClr val="tx1"/>
            </a:solidFill>
          </a:ln>
        </p:spPr>
      </p:pic>
      <p:pic>
        <p:nvPicPr>
          <p:cNvPr id="16" name="Imagen 15">
            <a:extLst>
              <a:ext uri="{FF2B5EF4-FFF2-40B4-BE49-F238E27FC236}">
                <a16:creationId xmlns:a16="http://schemas.microsoft.com/office/drawing/2014/main" id="{C26905CF-54A9-499D-B3B8-735C41673ACF}"/>
              </a:ext>
            </a:extLst>
          </p:cNvPr>
          <p:cNvPicPr>
            <a:picLocks noChangeAspect="1"/>
          </p:cNvPicPr>
          <p:nvPr/>
        </p:nvPicPr>
        <p:blipFill>
          <a:blip r:embed="rId4"/>
          <a:stretch>
            <a:fillRect/>
          </a:stretch>
        </p:blipFill>
        <p:spPr>
          <a:xfrm>
            <a:off x="6723017" y="1288869"/>
            <a:ext cx="5042263" cy="3341451"/>
          </a:xfrm>
          <a:prstGeom prst="rect">
            <a:avLst/>
          </a:prstGeom>
          <a:ln>
            <a:solidFill>
              <a:schemeClr val="tx1"/>
            </a:solidFill>
          </a:ln>
        </p:spPr>
      </p:pic>
      <p:sp>
        <p:nvSpPr>
          <p:cNvPr id="17" name="Flecha: a la derecha 16">
            <a:extLst>
              <a:ext uri="{FF2B5EF4-FFF2-40B4-BE49-F238E27FC236}">
                <a16:creationId xmlns:a16="http://schemas.microsoft.com/office/drawing/2014/main" id="{652932E5-A690-4225-AC9B-2977BB10E71E}"/>
              </a:ext>
            </a:extLst>
          </p:cNvPr>
          <p:cNvSpPr/>
          <p:nvPr/>
        </p:nvSpPr>
        <p:spPr>
          <a:xfrm rot="1804908">
            <a:off x="5280537" y="4101131"/>
            <a:ext cx="901067" cy="699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9" name="Flecha: a la derecha 18">
            <a:extLst>
              <a:ext uri="{FF2B5EF4-FFF2-40B4-BE49-F238E27FC236}">
                <a16:creationId xmlns:a16="http://schemas.microsoft.com/office/drawing/2014/main" id="{8F74CA85-B2C5-42B1-A136-19DBEF92D79A}"/>
              </a:ext>
            </a:extLst>
          </p:cNvPr>
          <p:cNvSpPr/>
          <p:nvPr/>
        </p:nvSpPr>
        <p:spPr>
          <a:xfrm>
            <a:off x="5470645" y="2398981"/>
            <a:ext cx="1130455" cy="699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7"/>
          <p:cNvSpPr txBox="1">
            <a:spLocks noGrp="1"/>
          </p:cNvSpPr>
          <p:nvPr>
            <p:ph type="title"/>
          </p:nvPr>
        </p:nvSpPr>
        <p:spPr>
          <a:xfrm>
            <a:off x="0" y="0"/>
            <a:ext cx="12192000" cy="137404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dirty="0">
                <a:solidFill>
                  <a:srgbClr val="273C54"/>
                </a:solidFill>
                <a:latin typeface="Verdana"/>
                <a:ea typeface="Verdana"/>
                <a:cs typeface="Verdana"/>
                <a:sym typeface="Verdana"/>
              </a:rPr>
              <a:t>MODELADO</a:t>
            </a:r>
            <a:endParaRPr b="1" dirty="0">
              <a:solidFill>
                <a:srgbClr val="273C54"/>
              </a:solidFill>
              <a:latin typeface="Verdana"/>
              <a:ea typeface="Verdana"/>
              <a:cs typeface="Verdana"/>
              <a:sym typeface="Verdana"/>
            </a:endParaRPr>
          </a:p>
        </p:txBody>
      </p:sp>
      <p:pic>
        <p:nvPicPr>
          <p:cNvPr id="293" name="Google Shape;293;p17"/>
          <p:cNvPicPr preferRelativeResize="0"/>
          <p:nvPr/>
        </p:nvPicPr>
        <p:blipFill rotWithShape="1">
          <a:blip r:embed="rId3">
            <a:alphaModFix/>
          </a:blip>
          <a:srcRect/>
          <a:stretch/>
        </p:blipFill>
        <p:spPr>
          <a:xfrm>
            <a:off x="8268930" y="1930964"/>
            <a:ext cx="3699251" cy="1821517"/>
          </a:xfrm>
          <a:prstGeom prst="rect">
            <a:avLst/>
          </a:prstGeom>
          <a:noFill/>
          <a:ln w="9525" cap="flat" cmpd="sng">
            <a:solidFill>
              <a:schemeClr val="dk1"/>
            </a:solidFill>
            <a:prstDash val="solid"/>
            <a:round/>
            <a:headEnd type="none" w="sm" len="sm"/>
            <a:tailEnd type="none" w="sm" len="sm"/>
          </a:ln>
        </p:spPr>
      </p:pic>
      <p:pic>
        <p:nvPicPr>
          <p:cNvPr id="294" name="Google Shape;294;p17"/>
          <p:cNvPicPr preferRelativeResize="0"/>
          <p:nvPr/>
        </p:nvPicPr>
        <p:blipFill rotWithShape="1">
          <a:blip r:embed="rId4">
            <a:alphaModFix/>
          </a:blip>
          <a:srcRect/>
          <a:stretch/>
        </p:blipFill>
        <p:spPr>
          <a:xfrm>
            <a:off x="8268930" y="3986009"/>
            <a:ext cx="3699251" cy="1821517"/>
          </a:xfrm>
          <a:prstGeom prst="rect">
            <a:avLst/>
          </a:prstGeom>
          <a:noFill/>
          <a:ln w="9525" cap="flat" cmpd="sng">
            <a:solidFill>
              <a:schemeClr val="dk1"/>
            </a:solidFill>
            <a:prstDash val="solid"/>
            <a:round/>
            <a:headEnd type="none" w="sm" len="sm"/>
            <a:tailEnd type="none" w="sm" len="sm"/>
          </a:ln>
        </p:spPr>
      </p:pic>
      <p:pic>
        <p:nvPicPr>
          <p:cNvPr id="295" name="Google Shape;295;p17"/>
          <p:cNvPicPr preferRelativeResize="0"/>
          <p:nvPr/>
        </p:nvPicPr>
        <p:blipFill rotWithShape="1">
          <a:blip r:embed="rId5">
            <a:alphaModFix/>
          </a:blip>
          <a:srcRect/>
          <a:stretch/>
        </p:blipFill>
        <p:spPr>
          <a:xfrm>
            <a:off x="4227871" y="3986008"/>
            <a:ext cx="3968847" cy="1821517"/>
          </a:xfrm>
          <a:prstGeom prst="rect">
            <a:avLst/>
          </a:prstGeom>
          <a:noFill/>
          <a:ln w="9525" cap="flat" cmpd="sng">
            <a:solidFill>
              <a:schemeClr val="dk1"/>
            </a:solidFill>
            <a:prstDash val="solid"/>
            <a:round/>
            <a:headEnd type="none" w="sm" len="sm"/>
            <a:tailEnd type="none" w="sm" len="sm"/>
          </a:ln>
        </p:spPr>
      </p:pic>
      <p:pic>
        <p:nvPicPr>
          <p:cNvPr id="296" name="Google Shape;296;p17"/>
          <p:cNvPicPr preferRelativeResize="0"/>
          <p:nvPr/>
        </p:nvPicPr>
        <p:blipFill rotWithShape="1">
          <a:blip r:embed="rId6">
            <a:alphaModFix/>
          </a:blip>
          <a:srcRect/>
          <a:stretch/>
        </p:blipFill>
        <p:spPr>
          <a:xfrm>
            <a:off x="4227871" y="1930963"/>
            <a:ext cx="3968848" cy="1821517"/>
          </a:xfrm>
          <a:prstGeom prst="rect">
            <a:avLst/>
          </a:prstGeom>
          <a:noFill/>
          <a:ln w="9525" cap="flat" cmpd="sng">
            <a:solidFill>
              <a:schemeClr val="dk1"/>
            </a:solidFill>
            <a:prstDash val="solid"/>
            <a:round/>
            <a:headEnd type="none" w="sm" len="sm"/>
            <a:tailEnd type="none" w="sm" len="sm"/>
          </a:ln>
        </p:spPr>
      </p:pic>
      <p:sp>
        <p:nvSpPr>
          <p:cNvPr id="297" name="Google Shape;297;p17"/>
          <p:cNvSpPr txBox="1"/>
          <p:nvPr/>
        </p:nvSpPr>
        <p:spPr>
          <a:xfrm>
            <a:off x="304802" y="1900907"/>
            <a:ext cx="3699251" cy="480127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700"/>
              <a:buFont typeface="Noto Sans Symbols"/>
              <a:buChar char="✔"/>
            </a:pPr>
            <a:r>
              <a:rPr lang="es-PE" sz="1700" b="1" i="0" u="none" strike="noStrike" cap="none" dirty="0">
                <a:solidFill>
                  <a:srgbClr val="1F1F1F"/>
                </a:solidFill>
                <a:latin typeface="Arial"/>
                <a:ea typeface="Arial"/>
                <a:cs typeface="Arial"/>
                <a:sym typeface="Arial"/>
              </a:rPr>
              <a:t>Regresión Lineal</a:t>
            </a:r>
            <a:r>
              <a:rPr lang="es-PE" sz="1700" b="0" i="0" u="none" strike="noStrike" cap="none" dirty="0">
                <a:solidFill>
                  <a:srgbClr val="1F1F1F"/>
                </a:solidFill>
                <a:latin typeface="Arial"/>
                <a:ea typeface="Arial"/>
                <a:cs typeface="Arial"/>
                <a:sym typeface="Arial"/>
              </a:rPr>
              <a:t>: Encuentra la recta que mejor explique la relación entre las variable</a:t>
            </a:r>
            <a:endParaRPr dirty="0"/>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1F1F1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700"/>
              <a:buFont typeface="Noto Sans Symbols"/>
              <a:buChar char="✔"/>
            </a:pPr>
            <a:r>
              <a:rPr lang="es-PE" sz="1700" b="1" i="0" u="none" strike="noStrike" cap="none" dirty="0">
                <a:solidFill>
                  <a:srgbClr val="1F1F1F"/>
                </a:solidFill>
                <a:latin typeface="Arial"/>
                <a:ea typeface="Arial"/>
                <a:cs typeface="Arial"/>
                <a:sym typeface="Arial"/>
              </a:rPr>
              <a:t>Regresión Ridge</a:t>
            </a:r>
            <a:r>
              <a:rPr lang="es-PE" sz="1700" b="0" i="0" u="none" strike="noStrike" cap="none" dirty="0">
                <a:solidFill>
                  <a:srgbClr val="1F1F1F"/>
                </a:solidFill>
                <a:latin typeface="Arial"/>
                <a:ea typeface="Arial"/>
                <a:cs typeface="Arial"/>
                <a:sym typeface="Arial"/>
              </a:rPr>
              <a:t>: Variante de la regresión lineal que evita sobreajustes penalizando a los coeficientes</a:t>
            </a:r>
            <a:endParaRPr dirty="0"/>
          </a:p>
          <a:p>
            <a:pPr marL="285750" marR="0" lvl="0" indent="-177800" algn="l" rtl="0">
              <a:lnSpc>
                <a:spcPct val="100000"/>
              </a:lnSpc>
              <a:spcBef>
                <a:spcPts val="0"/>
              </a:spcBef>
              <a:spcAft>
                <a:spcPts val="0"/>
              </a:spcAft>
              <a:buClr>
                <a:srgbClr val="000000"/>
              </a:buClr>
              <a:buSzPts val="1700"/>
              <a:buFont typeface="Noto Sans Symbols"/>
              <a:buNone/>
            </a:pPr>
            <a:endParaRPr sz="1700" b="0" i="0" u="none" strike="noStrike" cap="none" dirty="0">
              <a:solidFill>
                <a:srgbClr val="1F1F1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700"/>
              <a:buFont typeface="Noto Sans Symbols"/>
              <a:buChar char="✔"/>
            </a:pPr>
            <a:r>
              <a:rPr lang="es-PE" sz="1700" b="1" i="0" u="none" strike="noStrike" cap="none" dirty="0" err="1">
                <a:solidFill>
                  <a:srgbClr val="1F1F1F"/>
                </a:solidFill>
                <a:latin typeface="Arial"/>
                <a:ea typeface="Arial"/>
                <a:cs typeface="Arial"/>
                <a:sym typeface="Arial"/>
              </a:rPr>
              <a:t>Random</a:t>
            </a:r>
            <a:r>
              <a:rPr lang="es-PE" sz="1700" b="1" i="0" u="none" strike="noStrike" cap="none" dirty="0">
                <a:solidFill>
                  <a:srgbClr val="1F1F1F"/>
                </a:solidFill>
                <a:latin typeface="Arial"/>
                <a:ea typeface="Arial"/>
                <a:cs typeface="Arial"/>
                <a:sym typeface="Arial"/>
              </a:rPr>
              <a:t> Forest (RF)</a:t>
            </a:r>
            <a:r>
              <a:rPr lang="es-PE" sz="1700" b="0" i="0" u="none" strike="noStrike" cap="none" dirty="0">
                <a:solidFill>
                  <a:srgbClr val="1F1F1F"/>
                </a:solidFill>
                <a:latin typeface="Arial"/>
                <a:ea typeface="Arial"/>
                <a:cs typeface="Arial"/>
                <a:sym typeface="Arial"/>
              </a:rPr>
              <a:t>: Combina múltiples árboles de decisión sobre muestras aleatorias para lograr predicciones más precisas y estables</a:t>
            </a:r>
            <a:endParaRPr dirty="0"/>
          </a:p>
          <a:p>
            <a:pPr marL="285750" marR="0" lvl="0" indent="-177800" algn="l" rtl="0">
              <a:lnSpc>
                <a:spcPct val="100000"/>
              </a:lnSpc>
              <a:spcBef>
                <a:spcPts val="0"/>
              </a:spcBef>
              <a:spcAft>
                <a:spcPts val="0"/>
              </a:spcAft>
              <a:buClr>
                <a:srgbClr val="000000"/>
              </a:buClr>
              <a:buSzPts val="1700"/>
              <a:buFont typeface="Noto Sans Symbols"/>
              <a:buNone/>
            </a:pPr>
            <a:endParaRPr sz="1700" b="0" i="0" u="none" strike="noStrike" cap="none" dirty="0">
              <a:solidFill>
                <a:srgbClr val="1F1F1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700"/>
              <a:buFont typeface="Noto Sans Symbols"/>
              <a:buChar char="✔"/>
            </a:pPr>
            <a:r>
              <a:rPr lang="es-PE" sz="1700" b="1" i="0" u="none" strike="noStrike" cap="none" dirty="0" err="1">
                <a:solidFill>
                  <a:srgbClr val="1F1F1F"/>
                </a:solidFill>
                <a:latin typeface="Arial"/>
                <a:ea typeface="Arial"/>
                <a:cs typeface="Arial"/>
                <a:sym typeface="Arial"/>
              </a:rPr>
              <a:t>Gradient</a:t>
            </a:r>
            <a:r>
              <a:rPr lang="es-PE" sz="1700" b="1" i="0" u="none" strike="noStrike" cap="none" dirty="0">
                <a:solidFill>
                  <a:srgbClr val="1F1F1F"/>
                </a:solidFill>
                <a:latin typeface="Arial"/>
                <a:ea typeface="Arial"/>
                <a:cs typeface="Arial"/>
                <a:sym typeface="Arial"/>
              </a:rPr>
              <a:t> </a:t>
            </a:r>
            <a:r>
              <a:rPr lang="es-PE" sz="1700" b="1" i="0" u="none" strike="noStrike" cap="none" dirty="0" err="1">
                <a:solidFill>
                  <a:srgbClr val="1F1F1F"/>
                </a:solidFill>
                <a:latin typeface="Arial"/>
                <a:ea typeface="Arial"/>
                <a:cs typeface="Arial"/>
                <a:sym typeface="Arial"/>
              </a:rPr>
              <a:t>Boosting</a:t>
            </a:r>
            <a:r>
              <a:rPr lang="es-PE" sz="1700" b="0" i="0" u="none" strike="noStrike" cap="none" dirty="0">
                <a:solidFill>
                  <a:srgbClr val="1F1F1F"/>
                </a:solidFill>
                <a:latin typeface="Arial"/>
                <a:ea typeface="Arial"/>
                <a:cs typeface="Arial"/>
                <a:sym typeface="Arial"/>
              </a:rPr>
              <a:t>: Construye árboles de forma secuencial, corrigiendo los errores del RF</a:t>
            </a:r>
            <a:endParaRPr dirty="0"/>
          </a:p>
        </p:txBody>
      </p:sp>
      <p:sp>
        <p:nvSpPr>
          <p:cNvPr id="298" name="Google Shape;298;p17"/>
          <p:cNvSpPr txBox="1"/>
          <p:nvPr/>
        </p:nvSpPr>
        <p:spPr>
          <a:xfrm>
            <a:off x="0" y="983968"/>
            <a:ext cx="12192000" cy="959558"/>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673218"/>
              </a:buClr>
              <a:buSzPts val="2400"/>
              <a:buFont typeface="Verdana"/>
              <a:buNone/>
            </a:pPr>
            <a:r>
              <a:rPr lang="es-PE" sz="2400" b="1" i="0" u="none" strike="noStrike" cap="none" dirty="0">
                <a:solidFill>
                  <a:srgbClr val="673218"/>
                </a:solidFill>
                <a:latin typeface="Verdana"/>
                <a:ea typeface="Verdana"/>
                <a:cs typeface="Verdana"/>
                <a:sym typeface="Verdana"/>
              </a:rPr>
              <a:t>MODELOS DE REGRESIÓN EVALUADOS</a:t>
            </a:r>
            <a:endParaRPr sz="2400" b="0" i="0" u="none" strike="noStrike" cap="none" dirty="0">
              <a:solidFill>
                <a:srgbClr val="673218"/>
              </a:solidFill>
              <a:latin typeface="Twentieth Century"/>
              <a:ea typeface="Twentieth Century"/>
              <a:cs typeface="Twentieth Century"/>
              <a:sym typeface="Twentieth Century"/>
            </a:endParaRPr>
          </a:p>
        </p:txBody>
      </p:sp>
      <p:sp>
        <p:nvSpPr>
          <p:cNvPr id="3" name="CuadroTexto 2">
            <a:extLst>
              <a:ext uri="{FF2B5EF4-FFF2-40B4-BE49-F238E27FC236}">
                <a16:creationId xmlns:a16="http://schemas.microsoft.com/office/drawing/2014/main" id="{69993921-84C0-1B0C-0922-DE4921DD3625}"/>
              </a:ext>
            </a:extLst>
          </p:cNvPr>
          <p:cNvSpPr txBox="1"/>
          <p:nvPr/>
        </p:nvSpPr>
        <p:spPr>
          <a:xfrm>
            <a:off x="4227871" y="5895194"/>
            <a:ext cx="7740310" cy="8771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MX" sz="1700" b="0" dirty="0">
                <a:solidFill>
                  <a:srgbClr val="000000"/>
                </a:solidFill>
                <a:effectLst/>
                <a:latin typeface="+mj-lt"/>
              </a:rPr>
              <a:t>Para desarrollar y evaluar cada modelo, se optó por el uso de </a:t>
            </a:r>
            <a:r>
              <a:rPr lang="es-MX" sz="1700" b="1" dirty="0">
                <a:solidFill>
                  <a:srgbClr val="000000"/>
                </a:solidFill>
                <a:effectLst/>
                <a:latin typeface="+mj-lt"/>
              </a:rPr>
              <a:t>Pipelines</a:t>
            </a:r>
            <a:r>
              <a:rPr lang="es-MX" sz="1700" b="0" dirty="0">
                <a:solidFill>
                  <a:srgbClr val="000000"/>
                </a:solidFill>
                <a:effectLst/>
                <a:latin typeface="+mj-lt"/>
              </a:rPr>
              <a:t> debido al flujo de trabajo secuencial y automatizado que éstos garantizan durante todo el proceso.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0" y="13836"/>
            <a:ext cx="12192000"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dirty="0">
                <a:solidFill>
                  <a:srgbClr val="273C54"/>
                </a:solidFill>
                <a:latin typeface="Verdana"/>
                <a:ea typeface="Verdana"/>
                <a:sym typeface="Verdana"/>
              </a:rPr>
              <a:t>MODELADO (2)</a:t>
            </a:r>
            <a:endParaRPr b="1" dirty="0">
              <a:solidFill>
                <a:srgbClr val="273C54"/>
              </a:solidFill>
              <a:latin typeface="Verdana"/>
              <a:ea typeface="Verdana"/>
              <a:sym typeface="Verdana"/>
            </a:endParaRPr>
          </a:p>
        </p:txBody>
      </p:sp>
      <p:sp>
        <p:nvSpPr>
          <p:cNvPr id="305" name="Google Shape;305;p39"/>
          <p:cNvSpPr txBox="1"/>
          <p:nvPr/>
        </p:nvSpPr>
        <p:spPr>
          <a:xfrm>
            <a:off x="223818" y="1980383"/>
            <a:ext cx="11744362" cy="25545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PE" sz="2000" b="0" i="0" u="none" strike="noStrike" cap="none" dirty="0">
                <a:solidFill>
                  <a:schemeClr val="tx1"/>
                </a:solidFill>
                <a:latin typeface="Arial"/>
                <a:ea typeface="Arial"/>
                <a:cs typeface="Arial"/>
                <a:sym typeface="Arial"/>
              </a:rPr>
              <a:t>El modelo </a:t>
            </a:r>
            <a:r>
              <a:rPr lang="es-PE" sz="2000" b="1" i="0" u="none" strike="noStrike" cap="none" dirty="0">
                <a:solidFill>
                  <a:schemeClr val="tx1"/>
                </a:solidFill>
                <a:latin typeface="Arial"/>
                <a:ea typeface="Arial"/>
                <a:cs typeface="Arial"/>
                <a:sym typeface="Arial"/>
              </a:rPr>
              <a:t>más conveniente</a:t>
            </a:r>
            <a:r>
              <a:rPr lang="es-PE" sz="2000" b="0" i="0" u="none" strike="noStrike" cap="none" dirty="0">
                <a:solidFill>
                  <a:schemeClr val="tx1"/>
                </a:solidFill>
                <a:latin typeface="Arial"/>
                <a:ea typeface="Arial"/>
                <a:cs typeface="Arial"/>
                <a:sym typeface="Arial"/>
              </a:rPr>
              <a:t> para predecir es el </a:t>
            </a:r>
            <a:r>
              <a:rPr lang="es-PE" sz="2000" b="1" i="0" u="none" strike="noStrike" cap="none" dirty="0" err="1">
                <a:solidFill>
                  <a:schemeClr val="tx1"/>
                </a:solidFill>
                <a:latin typeface="Arial"/>
                <a:ea typeface="Arial"/>
                <a:cs typeface="Arial"/>
                <a:sym typeface="Arial"/>
              </a:rPr>
              <a:t>Random</a:t>
            </a:r>
            <a:r>
              <a:rPr lang="es-PE" sz="2000" b="1" i="0" u="none" strike="noStrike" cap="none" dirty="0">
                <a:solidFill>
                  <a:schemeClr val="tx1"/>
                </a:solidFill>
                <a:latin typeface="Arial"/>
                <a:ea typeface="Arial"/>
                <a:cs typeface="Arial"/>
                <a:sym typeface="Arial"/>
              </a:rPr>
              <a:t> Forest</a:t>
            </a:r>
            <a:r>
              <a:rPr lang="es-PE" sz="2000" b="0" i="0" u="none" strike="noStrike" cap="none" dirty="0">
                <a:solidFill>
                  <a:schemeClr val="tx1"/>
                </a:solidFill>
                <a:latin typeface="Arial"/>
                <a:ea typeface="Arial"/>
                <a:cs typeface="Arial"/>
                <a:sym typeface="Arial"/>
              </a:rPr>
              <a:t> </a:t>
            </a:r>
            <a:r>
              <a:rPr lang="es-PE" sz="2000" b="0" i="0" u="none" strike="noStrike" cap="none" dirty="0">
                <a:solidFill>
                  <a:schemeClr val="tx1"/>
                </a:solidFill>
                <a:latin typeface="Twentieth Century"/>
                <a:ea typeface="Twentieth Century"/>
                <a:cs typeface="Twentieth Century"/>
                <a:sym typeface="Twentieth Century"/>
              </a:rPr>
              <a:t> ✅</a:t>
            </a:r>
            <a:r>
              <a:rPr lang="es-PE" sz="2000" b="0" i="0" u="none" strike="noStrike" cap="none" dirty="0">
                <a:solidFill>
                  <a:schemeClr val="tx1"/>
                </a:solidFill>
                <a:sym typeface="Arial"/>
              </a:rPr>
              <a:t>:</a:t>
            </a:r>
            <a:endParaRPr dirty="0">
              <a:solidFill>
                <a:schemeClr val="tx1"/>
              </a:solidFill>
            </a:endParaRPr>
          </a:p>
          <a:p>
            <a:pPr marL="0" marR="0" lvl="0" indent="0" algn="l" rtl="0">
              <a:lnSpc>
                <a:spcPct val="100000"/>
              </a:lnSpc>
              <a:spcBef>
                <a:spcPts val="0"/>
              </a:spcBef>
              <a:spcAft>
                <a:spcPts val="0"/>
              </a:spcAft>
              <a:buNone/>
            </a:pPr>
            <a:endParaRPr sz="2000" b="0" i="0" u="none" strike="noStrike" cap="none" dirty="0">
              <a:solidFill>
                <a:schemeClr val="tx1"/>
              </a:solidFill>
              <a:latin typeface="Arial"/>
              <a:ea typeface="Arial"/>
              <a:cs typeface="Arial"/>
              <a:sym typeface="Arial"/>
            </a:endParaRPr>
          </a:p>
          <a:p>
            <a:pPr marL="285750" lvl="0" indent="-285750">
              <a:buSzPts val="2000"/>
              <a:buFont typeface="Noto Sans Symbols"/>
              <a:buChar char="✔"/>
            </a:pPr>
            <a:r>
              <a:rPr lang="es-PE" sz="2000" dirty="0">
                <a:solidFill>
                  <a:schemeClr val="tx1"/>
                </a:solidFill>
              </a:rPr>
              <a:t>Tiene el menor error absoluto medio (MAE): Predice los valores reales con mayor cercanía</a:t>
            </a:r>
          </a:p>
          <a:p>
            <a:pPr marL="285750" lvl="0" indent="-285750">
              <a:buSzPts val="2000"/>
              <a:buFont typeface="Noto Sans Symbols"/>
              <a:buChar char="✔"/>
            </a:pPr>
            <a:r>
              <a:rPr lang="es-PE" sz="2000" dirty="0">
                <a:solidFill>
                  <a:schemeClr val="tx1"/>
                </a:solidFill>
              </a:rPr>
              <a:t>Tiene el menor error cuadrático medio (MSE): Minimiza el impacto de los errores grandes</a:t>
            </a:r>
          </a:p>
          <a:p>
            <a:pPr marL="285750" lvl="0" indent="-285750">
              <a:buSzPts val="2000"/>
              <a:buFont typeface="Noto Sans Symbols"/>
              <a:buChar char="✔"/>
            </a:pPr>
            <a:r>
              <a:rPr lang="es-PE" sz="2000" dirty="0">
                <a:solidFill>
                  <a:schemeClr val="tx1"/>
                </a:solidFill>
              </a:rPr>
              <a:t>Tiene la menor raíz del error cuadrático medio (RMSE): Reduce errores significativos, ofreciendo predicciones consistentes y confiables</a:t>
            </a:r>
          </a:p>
          <a:p>
            <a:pPr marL="285750" lvl="0" indent="-285750">
              <a:buSzPts val="2000"/>
              <a:buFont typeface="Noto Sans Symbols"/>
              <a:buChar char="✔"/>
            </a:pPr>
            <a:r>
              <a:rPr lang="es-PE" sz="2000" dirty="0">
                <a:solidFill>
                  <a:schemeClr val="tx1"/>
                </a:solidFill>
              </a:rPr>
              <a:t>Tiene el mayor coeficiente de determinación (R²): Explica mejor la variabilidad de los datos, con mayor fidelidad el comportamiento real</a:t>
            </a:r>
            <a:endParaRPr dirty="0">
              <a:solidFill>
                <a:schemeClr val="tx1"/>
              </a:solidFill>
            </a:endParaRPr>
          </a:p>
        </p:txBody>
      </p:sp>
      <p:sp>
        <p:nvSpPr>
          <p:cNvPr id="306" name="Google Shape;306;p39"/>
          <p:cNvSpPr txBox="1"/>
          <p:nvPr/>
        </p:nvSpPr>
        <p:spPr>
          <a:xfrm>
            <a:off x="0" y="1144982"/>
            <a:ext cx="12192000" cy="8346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673218"/>
              </a:buClr>
              <a:buSzPts val="2400"/>
              <a:buFont typeface="Verdana"/>
              <a:buNone/>
            </a:pPr>
            <a:r>
              <a:rPr lang="es-PE" sz="2500" b="1" dirty="0">
                <a:solidFill>
                  <a:srgbClr val="673218"/>
                </a:solidFill>
                <a:latin typeface="Verdana"/>
                <a:ea typeface="Verdana"/>
                <a:sym typeface="Verdana"/>
              </a:rPr>
              <a:t>CONCLUSIONES</a:t>
            </a:r>
            <a:endParaRPr sz="2500" b="1" dirty="0">
              <a:solidFill>
                <a:srgbClr val="673218"/>
              </a:solidFill>
              <a:latin typeface="Verdana"/>
              <a:ea typeface="Verdana"/>
              <a:sym typeface="Twentieth Century"/>
            </a:endParaRPr>
          </a:p>
        </p:txBody>
      </p:sp>
      <p:pic>
        <p:nvPicPr>
          <p:cNvPr id="307" name="Google Shape;307;p39"/>
          <p:cNvPicPr preferRelativeResize="0"/>
          <p:nvPr/>
        </p:nvPicPr>
        <p:blipFill rotWithShape="1">
          <a:blip r:embed="rId3">
            <a:alphaModFix/>
          </a:blip>
          <a:srcRect/>
          <a:stretch/>
        </p:blipFill>
        <p:spPr>
          <a:xfrm>
            <a:off x="8596470" y="4924752"/>
            <a:ext cx="2848277" cy="1625934"/>
          </a:xfrm>
          <a:prstGeom prst="rect">
            <a:avLst/>
          </a:prstGeom>
          <a:noFill/>
          <a:ln w="3175" cap="flat" cmpd="sng">
            <a:solidFill>
              <a:schemeClr val="tx1"/>
            </a:solidFill>
            <a:prstDash val="solid"/>
            <a:round/>
            <a:headEnd type="none" w="sm" len="sm"/>
            <a:tailEnd type="none" w="sm" len="sm"/>
          </a:ln>
        </p:spPr>
      </p:pic>
      <p:pic>
        <p:nvPicPr>
          <p:cNvPr id="2" name="Imagen 1">
            <a:extLst>
              <a:ext uri="{FF2B5EF4-FFF2-40B4-BE49-F238E27FC236}">
                <a16:creationId xmlns:a16="http://schemas.microsoft.com/office/drawing/2014/main" id="{57F73030-48B4-4764-BFF6-15BEEFEDD6CB}"/>
              </a:ext>
            </a:extLst>
          </p:cNvPr>
          <p:cNvPicPr>
            <a:picLocks noChangeAspect="1"/>
          </p:cNvPicPr>
          <p:nvPr/>
        </p:nvPicPr>
        <p:blipFill>
          <a:blip r:embed="rId4"/>
          <a:stretch>
            <a:fillRect/>
          </a:stretch>
        </p:blipFill>
        <p:spPr>
          <a:xfrm>
            <a:off x="304704" y="5078840"/>
            <a:ext cx="8021393" cy="1317757"/>
          </a:xfrm>
          <a:prstGeom prst="rect">
            <a:avLst/>
          </a:prstGeom>
          <a:ln>
            <a:solidFill>
              <a:schemeClr val="tx1"/>
            </a:solidFill>
          </a:ln>
        </p:spPr>
      </p:pic>
      <p:sp>
        <p:nvSpPr>
          <p:cNvPr id="4" name="Rectángulo 3">
            <a:extLst>
              <a:ext uri="{FF2B5EF4-FFF2-40B4-BE49-F238E27FC236}">
                <a16:creationId xmlns:a16="http://schemas.microsoft.com/office/drawing/2014/main" id="{BB18B7CF-6E8C-4F31-B523-9F1C6EA86075}"/>
              </a:ext>
            </a:extLst>
          </p:cNvPr>
          <p:cNvSpPr/>
          <p:nvPr/>
        </p:nvSpPr>
        <p:spPr>
          <a:xfrm>
            <a:off x="2887192" y="4945883"/>
            <a:ext cx="1606428" cy="160480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8"/>
          <p:cNvSpPr txBox="1">
            <a:spLocks noGrp="1"/>
          </p:cNvSpPr>
          <p:nvPr>
            <p:ph type="title"/>
          </p:nvPr>
        </p:nvSpPr>
        <p:spPr>
          <a:xfrm>
            <a:off x="0" y="13836"/>
            <a:ext cx="12192000"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dirty="0">
                <a:solidFill>
                  <a:srgbClr val="273C54"/>
                </a:solidFill>
                <a:latin typeface="Verdana"/>
                <a:ea typeface="Verdana"/>
                <a:sym typeface="Verdana"/>
              </a:rPr>
              <a:t>OPTIMIZACIÓN</a:t>
            </a:r>
            <a:r>
              <a:rPr lang="es-PE" b="1" dirty="0">
                <a:solidFill>
                  <a:srgbClr val="FF0000"/>
                </a:solidFill>
                <a:latin typeface="Verdana"/>
                <a:ea typeface="Verdana"/>
                <a:cs typeface="Verdana"/>
                <a:sym typeface="Verdana"/>
              </a:rPr>
              <a:t> </a:t>
            </a:r>
            <a:r>
              <a:rPr lang="es-PE" b="1" dirty="0">
                <a:solidFill>
                  <a:srgbClr val="273C54"/>
                </a:solidFill>
                <a:latin typeface="Verdana"/>
                <a:ea typeface="Verdana"/>
                <a:sym typeface="Verdana"/>
              </a:rPr>
              <a:t>DE MODELOS</a:t>
            </a:r>
            <a:endParaRPr b="1" dirty="0">
              <a:solidFill>
                <a:srgbClr val="273C54"/>
              </a:solidFill>
              <a:latin typeface="Verdana"/>
              <a:ea typeface="Verdana"/>
              <a:sym typeface="Verdana"/>
            </a:endParaRPr>
          </a:p>
        </p:txBody>
      </p:sp>
      <p:pic>
        <p:nvPicPr>
          <p:cNvPr id="317" name="Google Shape;317;p18"/>
          <p:cNvPicPr preferRelativeResize="0"/>
          <p:nvPr/>
        </p:nvPicPr>
        <p:blipFill rotWithShape="1">
          <a:blip r:embed="rId3">
            <a:alphaModFix/>
          </a:blip>
          <a:srcRect/>
          <a:stretch/>
        </p:blipFill>
        <p:spPr>
          <a:xfrm>
            <a:off x="2251001" y="5567498"/>
            <a:ext cx="924049" cy="924049"/>
          </a:xfrm>
          <a:prstGeom prst="rect">
            <a:avLst/>
          </a:prstGeom>
          <a:noFill/>
          <a:ln>
            <a:noFill/>
          </a:ln>
        </p:spPr>
      </p:pic>
      <p:pic>
        <p:nvPicPr>
          <p:cNvPr id="3" name="Imagen 2">
            <a:extLst>
              <a:ext uri="{FF2B5EF4-FFF2-40B4-BE49-F238E27FC236}">
                <a16:creationId xmlns:a16="http://schemas.microsoft.com/office/drawing/2014/main" id="{7E9C0159-B125-49F2-A078-7BDB7F8409C7}"/>
              </a:ext>
            </a:extLst>
          </p:cNvPr>
          <p:cNvPicPr>
            <a:picLocks noChangeAspect="1"/>
          </p:cNvPicPr>
          <p:nvPr/>
        </p:nvPicPr>
        <p:blipFill>
          <a:blip r:embed="rId4">
            <a:alphaModFix/>
          </a:blip>
          <a:stretch>
            <a:fillRect/>
          </a:stretch>
        </p:blipFill>
        <p:spPr>
          <a:xfrm>
            <a:off x="212751" y="1816697"/>
            <a:ext cx="5395574" cy="1417698"/>
          </a:xfrm>
          <a:prstGeom prst="rect">
            <a:avLst/>
          </a:prstGeom>
          <a:noFill/>
          <a:ln w="3175" cap="flat" cmpd="sng">
            <a:solidFill>
              <a:schemeClr val="tx1"/>
            </a:solidFill>
            <a:prstDash val="solid"/>
            <a:round/>
            <a:headEnd type="none" w="sm" len="sm"/>
            <a:tailEnd type="none" w="sm" len="sm"/>
          </a:ln>
        </p:spPr>
      </p:pic>
      <p:pic>
        <p:nvPicPr>
          <p:cNvPr id="10" name="Imagen 9">
            <a:extLst>
              <a:ext uri="{FF2B5EF4-FFF2-40B4-BE49-F238E27FC236}">
                <a16:creationId xmlns:a16="http://schemas.microsoft.com/office/drawing/2014/main" id="{FFC48482-0F29-4436-9E3C-A2765EA792F6}"/>
              </a:ext>
            </a:extLst>
          </p:cNvPr>
          <p:cNvPicPr>
            <a:picLocks noChangeAspect="1"/>
          </p:cNvPicPr>
          <p:nvPr/>
        </p:nvPicPr>
        <p:blipFill>
          <a:blip r:embed="rId5">
            <a:alphaModFix/>
          </a:blip>
          <a:stretch>
            <a:fillRect/>
          </a:stretch>
        </p:blipFill>
        <p:spPr>
          <a:xfrm>
            <a:off x="212751" y="3357672"/>
            <a:ext cx="5395574" cy="1417698"/>
          </a:xfrm>
          <a:prstGeom prst="rect">
            <a:avLst/>
          </a:prstGeom>
          <a:noFill/>
          <a:ln w="3175" cap="flat" cmpd="sng">
            <a:solidFill>
              <a:schemeClr val="tx1"/>
            </a:solidFill>
            <a:prstDash val="solid"/>
            <a:round/>
            <a:headEnd type="none" w="sm" len="sm"/>
            <a:tailEnd type="none" w="sm" len="sm"/>
          </a:ln>
        </p:spPr>
      </p:pic>
      <p:sp>
        <p:nvSpPr>
          <p:cNvPr id="7" name="Rectangle 4">
            <a:extLst>
              <a:ext uri="{FF2B5EF4-FFF2-40B4-BE49-F238E27FC236}">
                <a16:creationId xmlns:a16="http://schemas.microsoft.com/office/drawing/2014/main" id="{3422F9EE-641D-42AC-BD05-82C6AAD40DC0}"/>
              </a:ext>
            </a:extLst>
          </p:cNvPr>
          <p:cNvSpPr>
            <a:spLocks noChangeArrowheads="1"/>
          </p:cNvSpPr>
          <p:nvPr/>
        </p:nvSpPr>
        <p:spPr bwMode="auto">
          <a:xfrm rot="10800000" flipV="1">
            <a:off x="5770049" y="1511538"/>
            <a:ext cx="6003946"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Wingdings" panose="05000000000000000000" pitchFamily="2" charset="2"/>
              <a:buChar char="q"/>
            </a:pPr>
            <a:r>
              <a:rPr lang="es-PE" sz="1900" dirty="0"/>
              <a:t>La </a:t>
            </a:r>
            <a:r>
              <a:rPr lang="es-PE" sz="1900" b="1" dirty="0"/>
              <a:t>Validación Cruzada </a:t>
            </a:r>
            <a:r>
              <a:rPr lang="es-PE" sz="1900" dirty="0"/>
              <a:t>muestra ligeros incrementos en métricas de error (MAE, MSE y RMSE), mientras que el coeficiente de determinación (R²) presenta disminución mínima. Esto transmite que el modelo mantiene su capacidad predictiva, evidenciando estabilidad y generalización adecuadas.</a:t>
            </a:r>
          </a:p>
          <a:p>
            <a:pPr marL="285750" indent="-285750">
              <a:buFont typeface="Wingdings" panose="05000000000000000000" pitchFamily="2" charset="2"/>
              <a:buChar char="q"/>
            </a:pPr>
            <a:r>
              <a:rPr lang="es-PE" sz="1900" dirty="0"/>
              <a:t>El </a:t>
            </a:r>
            <a:r>
              <a:rPr lang="es-PE" sz="1900" b="1" dirty="0"/>
              <a:t>Ajuste de </a:t>
            </a:r>
            <a:r>
              <a:rPr lang="es-PE" sz="1900" b="1" dirty="0" err="1"/>
              <a:t>Hiperparámetros</a:t>
            </a:r>
            <a:r>
              <a:rPr lang="es-PE" sz="1900" b="1" dirty="0"/>
              <a:t> </a:t>
            </a:r>
            <a:r>
              <a:rPr lang="es-PE" sz="1900" dirty="0"/>
              <a:t>muestra resultados similares en métricas, indicando en este caso que el modelo no experimentó mejoras significativas en su desempeño, indicando que la configuración original del modelo ya era cercana al óptimo.</a:t>
            </a:r>
          </a:p>
          <a:p>
            <a:pPr marL="285750" indent="-285750">
              <a:buFont typeface="Wingdings" panose="05000000000000000000" pitchFamily="2" charset="2"/>
              <a:buChar char="q"/>
            </a:pPr>
            <a:r>
              <a:rPr lang="es-PE" sz="1900" b="1" dirty="0"/>
              <a:t>Ambos</a:t>
            </a:r>
            <a:r>
              <a:rPr lang="es-PE" sz="1900" dirty="0"/>
              <a:t> </a:t>
            </a:r>
            <a:r>
              <a:rPr lang="es-PE" sz="1900" b="1" dirty="0"/>
              <a:t>casos</a:t>
            </a:r>
            <a:r>
              <a:rPr lang="es-PE" sz="1900" dirty="0"/>
              <a:t> evidencian que el modelo </a:t>
            </a:r>
            <a:r>
              <a:rPr lang="es-PE" sz="1900" dirty="0" err="1"/>
              <a:t>Random</a:t>
            </a:r>
            <a:r>
              <a:rPr lang="es-PE" sz="1900" dirty="0"/>
              <a:t> Forest es robusto, estable y generalizable, con bajo riesgo de </a:t>
            </a:r>
            <a:r>
              <a:rPr lang="es-PE" sz="1900" dirty="0" err="1"/>
              <a:t>overfitting</a:t>
            </a:r>
            <a:r>
              <a:rPr lang="es-PE" sz="1900" dirty="0"/>
              <a:t>, manteniendo su capacidad predictiva sin variaciones relevantes.</a:t>
            </a:r>
          </a:p>
        </p:txBody>
      </p:sp>
      <p:sp>
        <p:nvSpPr>
          <p:cNvPr id="16" name="Rectángulo 15">
            <a:extLst>
              <a:ext uri="{FF2B5EF4-FFF2-40B4-BE49-F238E27FC236}">
                <a16:creationId xmlns:a16="http://schemas.microsoft.com/office/drawing/2014/main" id="{2BB9EE05-CF89-4C10-BD3B-40E7834402AF}"/>
              </a:ext>
            </a:extLst>
          </p:cNvPr>
          <p:cNvSpPr/>
          <p:nvPr/>
        </p:nvSpPr>
        <p:spPr>
          <a:xfrm>
            <a:off x="2713026" y="1643991"/>
            <a:ext cx="2921426" cy="331990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0"/>
          <p:cNvSpPr txBox="1">
            <a:spLocks noGrp="1"/>
          </p:cNvSpPr>
          <p:nvPr>
            <p:ph type="title"/>
          </p:nvPr>
        </p:nvSpPr>
        <p:spPr>
          <a:xfrm>
            <a:off x="0" y="13836"/>
            <a:ext cx="12192000"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dirty="0">
                <a:solidFill>
                  <a:srgbClr val="273C54"/>
                </a:solidFill>
                <a:latin typeface="Verdana"/>
                <a:ea typeface="Verdana"/>
                <a:sym typeface="Verdana"/>
              </a:rPr>
              <a:t>CONCLUSIONES</a:t>
            </a:r>
            <a:r>
              <a:rPr lang="es-PE" b="1" dirty="0">
                <a:solidFill>
                  <a:srgbClr val="FF0000"/>
                </a:solidFill>
                <a:latin typeface="Verdana"/>
                <a:ea typeface="Verdana"/>
                <a:cs typeface="Verdana"/>
                <a:sym typeface="Verdana"/>
              </a:rPr>
              <a:t> </a:t>
            </a:r>
            <a:r>
              <a:rPr lang="es-PE" b="1" dirty="0">
                <a:solidFill>
                  <a:srgbClr val="273C54"/>
                </a:solidFill>
                <a:latin typeface="Verdana"/>
                <a:ea typeface="Verdana"/>
                <a:sym typeface="Verdana"/>
              </a:rPr>
              <a:t>FINALES</a:t>
            </a:r>
            <a:endParaRPr b="1" dirty="0">
              <a:solidFill>
                <a:srgbClr val="273C54"/>
              </a:solidFill>
              <a:latin typeface="Verdana"/>
              <a:ea typeface="Verdana"/>
              <a:sym typeface="Verdana"/>
            </a:endParaRPr>
          </a:p>
        </p:txBody>
      </p:sp>
      <p:pic>
        <p:nvPicPr>
          <p:cNvPr id="335" name="Google Shape;335;p20"/>
          <p:cNvPicPr preferRelativeResize="0"/>
          <p:nvPr/>
        </p:nvPicPr>
        <p:blipFill rotWithShape="1">
          <a:blip r:embed="rId3">
            <a:alphaModFix/>
          </a:blip>
          <a:srcRect/>
          <a:stretch/>
        </p:blipFill>
        <p:spPr>
          <a:xfrm>
            <a:off x="219995" y="4584067"/>
            <a:ext cx="1560871" cy="1929410"/>
          </a:xfrm>
          <a:prstGeom prst="rect">
            <a:avLst/>
          </a:prstGeom>
          <a:noFill/>
          <a:ln w="9525" cap="flat" cmpd="sng">
            <a:solidFill>
              <a:schemeClr val="accent3"/>
            </a:solidFill>
            <a:prstDash val="solid"/>
            <a:round/>
            <a:headEnd type="none" w="sm" len="sm"/>
            <a:tailEnd type="none" w="sm" len="sm"/>
          </a:ln>
        </p:spPr>
      </p:pic>
      <p:pic>
        <p:nvPicPr>
          <p:cNvPr id="336" name="Google Shape;336;p20" descr="Podríamos aprender a hablar con los árboles (o los bosques)? – Federación  Anarquista 🏴"/>
          <p:cNvPicPr preferRelativeResize="0"/>
          <p:nvPr/>
        </p:nvPicPr>
        <p:blipFill rotWithShape="1">
          <a:blip r:embed="rId4">
            <a:alphaModFix/>
          </a:blip>
          <a:srcRect/>
          <a:stretch/>
        </p:blipFill>
        <p:spPr>
          <a:xfrm>
            <a:off x="2026982" y="4584067"/>
            <a:ext cx="3311933" cy="1944206"/>
          </a:xfrm>
          <a:prstGeom prst="rect">
            <a:avLst/>
          </a:prstGeom>
          <a:noFill/>
          <a:ln w="9525" cap="flat" cmpd="sng">
            <a:solidFill>
              <a:schemeClr val="accent3"/>
            </a:solidFill>
            <a:prstDash val="solid"/>
            <a:round/>
            <a:headEnd type="none" w="sm" len="sm"/>
            <a:tailEnd type="none" w="sm" len="sm"/>
          </a:ln>
        </p:spPr>
      </p:pic>
      <p:pic>
        <p:nvPicPr>
          <p:cNvPr id="337" name="Google Shape;337;p20" descr="Tipos de engranajes: una guía sobre diferentes engranajes mecánicos -  rapiddirect"/>
          <p:cNvPicPr preferRelativeResize="0"/>
          <p:nvPr/>
        </p:nvPicPr>
        <p:blipFill rotWithShape="1">
          <a:blip r:embed="rId5">
            <a:alphaModFix/>
          </a:blip>
          <a:srcRect/>
          <a:stretch/>
        </p:blipFill>
        <p:spPr>
          <a:xfrm>
            <a:off x="5585031" y="4584067"/>
            <a:ext cx="2865794" cy="1907056"/>
          </a:xfrm>
          <a:prstGeom prst="rect">
            <a:avLst/>
          </a:prstGeom>
          <a:noFill/>
          <a:ln w="9525" cap="flat" cmpd="sng">
            <a:solidFill>
              <a:schemeClr val="accent3"/>
            </a:solidFill>
            <a:prstDash val="solid"/>
            <a:round/>
            <a:headEnd type="none" w="sm" len="sm"/>
            <a:tailEnd type="none" w="sm" len="sm"/>
          </a:ln>
        </p:spPr>
      </p:pic>
      <p:pic>
        <p:nvPicPr>
          <p:cNvPr id="338" name="Google Shape;338;p20"/>
          <p:cNvPicPr preferRelativeResize="0"/>
          <p:nvPr/>
        </p:nvPicPr>
        <p:blipFill rotWithShape="1">
          <a:blip r:embed="rId6">
            <a:alphaModFix/>
          </a:blip>
          <a:srcRect/>
          <a:stretch/>
        </p:blipFill>
        <p:spPr>
          <a:xfrm>
            <a:off x="8696941" y="4584067"/>
            <a:ext cx="3342965" cy="1907057"/>
          </a:xfrm>
          <a:prstGeom prst="rect">
            <a:avLst/>
          </a:prstGeom>
          <a:noFill/>
          <a:ln w="9525" cap="flat" cmpd="sng">
            <a:solidFill>
              <a:schemeClr val="accent3"/>
            </a:solidFill>
            <a:prstDash val="solid"/>
            <a:round/>
            <a:headEnd type="none" w="sm" len="sm"/>
            <a:tailEnd type="none" w="sm" len="sm"/>
          </a:ln>
        </p:spPr>
      </p:pic>
      <p:sp>
        <p:nvSpPr>
          <p:cNvPr id="2" name="Rectángulo 1">
            <a:extLst>
              <a:ext uri="{FF2B5EF4-FFF2-40B4-BE49-F238E27FC236}">
                <a16:creationId xmlns:a16="http://schemas.microsoft.com/office/drawing/2014/main" id="{781C2AB3-4909-4A2C-B181-30301B5DE828}"/>
              </a:ext>
            </a:extLst>
          </p:cNvPr>
          <p:cNvSpPr/>
          <p:nvPr/>
        </p:nvSpPr>
        <p:spPr>
          <a:xfrm>
            <a:off x="186044" y="1593880"/>
            <a:ext cx="11819911" cy="2723823"/>
          </a:xfrm>
          <a:prstGeom prst="rect">
            <a:avLst/>
          </a:prstGeom>
        </p:spPr>
        <p:txBody>
          <a:bodyPr wrap="square">
            <a:spAutoFit/>
          </a:bodyPr>
          <a:lstStyle/>
          <a:p>
            <a:r>
              <a:rPr lang="es-PE" sz="1900" dirty="0">
                <a:solidFill>
                  <a:schemeClr val="tx1"/>
                </a:solidFill>
              </a:rPr>
              <a:t>✅ </a:t>
            </a:r>
            <a:r>
              <a:rPr lang="es-PE" sz="1900" b="1" dirty="0">
                <a:solidFill>
                  <a:schemeClr val="tx1"/>
                </a:solidFill>
              </a:rPr>
              <a:t>Valores cero:</a:t>
            </a:r>
            <a:r>
              <a:rPr lang="es-PE" sz="1900" dirty="0">
                <a:solidFill>
                  <a:schemeClr val="tx1"/>
                </a:solidFill>
              </a:rPr>
              <a:t> Coherentes con la realidad, no requieren limpieza.</a:t>
            </a:r>
          </a:p>
          <a:p>
            <a:r>
              <a:rPr lang="es-PE" sz="1900" dirty="0">
                <a:solidFill>
                  <a:schemeClr val="tx1"/>
                </a:solidFill>
              </a:rPr>
              <a:t>✅ </a:t>
            </a:r>
            <a:r>
              <a:rPr lang="es-PE" sz="1900" b="1" dirty="0" err="1">
                <a:solidFill>
                  <a:schemeClr val="tx1"/>
                </a:solidFill>
              </a:rPr>
              <a:t>Outliers</a:t>
            </a:r>
            <a:r>
              <a:rPr lang="es-PE" sz="1900" b="1" dirty="0">
                <a:solidFill>
                  <a:schemeClr val="tx1"/>
                </a:solidFill>
              </a:rPr>
              <a:t>:</a:t>
            </a:r>
            <a:r>
              <a:rPr lang="es-PE" sz="1900" dirty="0">
                <a:solidFill>
                  <a:schemeClr val="tx1"/>
                </a:solidFill>
              </a:rPr>
              <a:t> Casos de interés, mantenerlos permitió capturar escenarios reales y extremos de ansiedad.</a:t>
            </a:r>
          </a:p>
          <a:p>
            <a:r>
              <a:rPr lang="es-PE" sz="1900" dirty="0">
                <a:solidFill>
                  <a:schemeClr val="tx1"/>
                </a:solidFill>
              </a:rPr>
              <a:t>✅ </a:t>
            </a:r>
            <a:r>
              <a:rPr lang="es-PE" sz="1900" b="1" dirty="0">
                <a:solidFill>
                  <a:schemeClr val="tx1"/>
                </a:solidFill>
              </a:rPr>
              <a:t>Variables clave:</a:t>
            </a:r>
            <a:r>
              <a:rPr lang="es-PE" sz="1900" dirty="0">
                <a:solidFill>
                  <a:schemeClr val="tx1"/>
                </a:solidFill>
              </a:rPr>
              <a:t> Ansiedad aumenta con estrés alto y sueño insuficiente. Estas dos últimas son las variables más importantes para predecir la ansiedad en una persona.</a:t>
            </a:r>
          </a:p>
          <a:p>
            <a:r>
              <a:rPr lang="es-PE" sz="1900" dirty="0">
                <a:solidFill>
                  <a:schemeClr val="tx1"/>
                </a:solidFill>
              </a:rPr>
              <a:t>✅ </a:t>
            </a:r>
            <a:r>
              <a:rPr lang="es-PE" sz="1900" b="1" dirty="0">
                <a:solidFill>
                  <a:schemeClr val="tx1"/>
                </a:solidFill>
              </a:rPr>
              <a:t>Mejor modelo:</a:t>
            </a:r>
            <a:r>
              <a:rPr lang="es-PE" sz="1900" dirty="0">
                <a:solidFill>
                  <a:schemeClr val="tx1"/>
                </a:solidFill>
              </a:rPr>
              <a:t> De los 4, </a:t>
            </a:r>
            <a:r>
              <a:rPr lang="es-PE" sz="1900" dirty="0" err="1">
                <a:solidFill>
                  <a:schemeClr val="tx1"/>
                </a:solidFill>
              </a:rPr>
              <a:t>Random</a:t>
            </a:r>
            <a:r>
              <a:rPr lang="es-PE" sz="1900" dirty="0">
                <a:solidFill>
                  <a:schemeClr val="tx1"/>
                </a:solidFill>
              </a:rPr>
              <a:t> Forest es el mejor para predecir con precisión y explicar mejor la variabilidad de los datos.</a:t>
            </a:r>
          </a:p>
          <a:p>
            <a:r>
              <a:rPr lang="es-PE" sz="1900" dirty="0">
                <a:solidFill>
                  <a:schemeClr val="tx1"/>
                </a:solidFill>
              </a:rPr>
              <a:t>✅ </a:t>
            </a:r>
            <a:r>
              <a:rPr lang="es-PE" sz="1900" b="1" dirty="0">
                <a:solidFill>
                  <a:schemeClr val="tx1"/>
                </a:solidFill>
              </a:rPr>
              <a:t>Confiabilidad del modelo:</a:t>
            </a:r>
            <a:r>
              <a:rPr lang="es-PE" sz="1900" dirty="0">
                <a:solidFill>
                  <a:schemeClr val="tx1"/>
                </a:solidFill>
              </a:rPr>
              <a:t> Los métodos de optimización confirman su estabilidad, </a:t>
            </a:r>
            <a:r>
              <a:rPr lang="es-PE" sz="1900" dirty="0" err="1">
                <a:solidFill>
                  <a:schemeClr val="tx1"/>
                </a:solidFill>
              </a:rPr>
              <a:t>generabilidad</a:t>
            </a:r>
            <a:r>
              <a:rPr lang="es-PE" sz="1900" dirty="0">
                <a:solidFill>
                  <a:schemeClr val="tx1"/>
                </a:solidFill>
              </a:rPr>
              <a:t> y bajo riesgo de </a:t>
            </a:r>
            <a:r>
              <a:rPr lang="es-PE" sz="1900" dirty="0" err="1">
                <a:solidFill>
                  <a:schemeClr val="tx1"/>
                </a:solidFill>
              </a:rPr>
              <a:t>overfitting</a:t>
            </a:r>
            <a:r>
              <a:rPr lang="es-PE" sz="1900" dirty="0">
                <a:solidFill>
                  <a:schemeClr val="tx1"/>
                </a:solidFill>
              </a:rPr>
              <a:t>. La Validación Cruzada muestra estabilidad, mientras que el Ajuste de </a:t>
            </a:r>
            <a:r>
              <a:rPr lang="es-PE" sz="1900" dirty="0" err="1">
                <a:solidFill>
                  <a:schemeClr val="tx1"/>
                </a:solidFill>
              </a:rPr>
              <a:t>Hiperparámetros</a:t>
            </a:r>
            <a:r>
              <a:rPr lang="es-PE" sz="1900" dirty="0">
                <a:solidFill>
                  <a:schemeClr val="tx1"/>
                </a:solidFill>
              </a:rPr>
              <a:t> al no mejorar resultados, indica que la configuración del modelo original ya era óptima.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
          <p:cNvSpPr/>
          <p:nvPr/>
        </p:nvSpPr>
        <p:spPr>
          <a:xfrm>
            <a:off x="518130" y="1817901"/>
            <a:ext cx="6379060" cy="3853569"/>
          </a:xfrm>
          <a:prstGeom prst="rect">
            <a:avLst/>
          </a:prstGeom>
          <a:noFill/>
          <a:ln>
            <a:noFill/>
          </a:ln>
        </p:spPr>
        <p:txBody>
          <a:bodyPr spcFirstLastPara="1" wrap="square" lIns="91425" tIns="79350" rIns="91425" bIns="79350" anchor="ctr" anchorCtr="0">
            <a:spAutoFit/>
          </a:bodyPr>
          <a:lstStyle/>
          <a:p>
            <a:pPr marL="457200" marR="0" lvl="0" indent="-457200" algn="l" rtl="0">
              <a:lnSpc>
                <a:spcPct val="100000"/>
              </a:lnSpc>
              <a:spcBef>
                <a:spcPts val="0"/>
              </a:spcBef>
              <a:spcAft>
                <a:spcPts val="0"/>
              </a:spcAft>
              <a:buClr>
                <a:schemeClr val="dk1"/>
              </a:buClr>
              <a:buSzPts val="2400"/>
              <a:buFont typeface="Twentieth Century"/>
              <a:buAutoNum type="arabicPeriod"/>
            </a:pPr>
            <a:r>
              <a:rPr lang="es-PE" sz="2400" b="1" i="1" u="none" strike="noStrike" cap="none">
                <a:solidFill>
                  <a:schemeClr val="dk1"/>
                </a:solidFill>
                <a:latin typeface="Roboto"/>
                <a:ea typeface="Roboto"/>
                <a:cs typeface="Roboto"/>
                <a:sym typeface="Roboto"/>
              </a:rPr>
              <a:t>Presentación</a:t>
            </a:r>
            <a:endParaRPr sz="2400" b="1" i="1" u="none" strike="noStrike" cap="none">
              <a:solidFill>
                <a:schemeClr val="dk1"/>
              </a:solidFill>
              <a:latin typeface="Roboto"/>
              <a:ea typeface="Roboto"/>
              <a:cs typeface="Roboto"/>
              <a:sym typeface="Roboto"/>
            </a:endParaRPr>
          </a:p>
          <a:p>
            <a:pPr marL="457200" marR="0" lvl="0" indent="-457200" algn="l" rtl="0">
              <a:lnSpc>
                <a:spcPct val="100000"/>
              </a:lnSpc>
              <a:spcBef>
                <a:spcPts val="0"/>
              </a:spcBef>
              <a:spcAft>
                <a:spcPts val="0"/>
              </a:spcAft>
              <a:buClr>
                <a:schemeClr val="dk1"/>
              </a:buClr>
              <a:buSzPts val="2400"/>
              <a:buFont typeface="Twentieth Century"/>
              <a:buAutoNum type="arabicPeriod"/>
            </a:pPr>
            <a:r>
              <a:rPr lang="es-PE" sz="2400" b="1" i="1" u="none" strike="noStrike" cap="none">
                <a:solidFill>
                  <a:schemeClr val="dk1"/>
                </a:solidFill>
                <a:latin typeface="Roboto"/>
                <a:ea typeface="Roboto"/>
                <a:cs typeface="Roboto"/>
                <a:sym typeface="Roboto"/>
              </a:rPr>
              <a:t>Lectura de Datos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Twentieth Century"/>
              <a:buAutoNum type="arabicPeriod"/>
            </a:pPr>
            <a:r>
              <a:rPr lang="es-PE" sz="2400" b="1" i="1" u="none" strike="noStrike" cap="none">
                <a:solidFill>
                  <a:schemeClr val="dk1"/>
                </a:solidFill>
                <a:latin typeface="Roboto"/>
                <a:ea typeface="Roboto"/>
                <a:cs typeface="Roboto"/>
                <a:sym typeface="Roboto"/>
              </a:rPr>
              <a:t>Data Wrangling </a:t>
            </a:r>
            <a:r>
              <a:rPr lang="es-PE" sz="2400" b="0" i="0" u="none" strike="noStrike" cap="none">
                <a:solidFill>
                  <a:schemeClr val="dk1"/>
                </a:solidFill>
                <a:latin typeface="Roboto"/>
                <a:ea typeface="Roboto"/>
                <a:cs typeface="Roboto"/>
                <a:sym typeface="Roboto"/>
              </a:rPr>
              <a:t>– Limpieza &amp; Transformación de Datos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Twentieth Century"/>
              <a:buAutoNum type="arabicPeriod"/>
            </a:pPr>
            <a:r>
              <a:rPr lang="es-PE" sz="2400" b="1" i="1" u="none" strike="noStrike" cap="none">
                <a:solidFill>
                  <a:schemeClr val="dk1"/>
                </a:solidFill>
                <a:latin typeface="Roboto"/>
                <a:ea typeface="Roboto"/>
                <a:cs typeface="Roboto"/>
                <a:sym typeface="Roboto"/>
              </a:rPr>
              <a:t>Análisis Exploratorio de Datos </a:t>
            </a:r>
            <a:r>
              <a:rPr lang="es-PE" sz="2400" b="0" i="0" u="none" strike="noStrike" cap="none">
                <a:solidFill>
                  <a:schemeClr val="dk1"/>
                </a:solidFill>
                <a:latin typeface="Roboto"/>
                <a:ea typeface="Roboto"/>
                <a:cs typeface="Roboto"/>
                <a:sym typeface="Roboto"/>
              </a:rPr>
              <a:t>- EDA</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Twentieth Century"/>
              <a:buAutoNum type="arabicPeriod"/>
            </a:pPr>
            <a:r>
              <a:rPr lang="es-PE" sz="2400" b="1" i="1" u="none" strike="noStrike" cap="none">
                <a:solidFill>
                  <a:schemeClr val="dk1"/>
                </a:solidFill>
                <a:latin typeface="Roboto"/>
                <a:ea typeface="Roboto"/>
                <a:cs typeface="Roboto"/>
                <a:sym typeface="Roboto"/>
              </a:rPr>
              <a:t>Feature Engineering </a:t>
            </a:r>
            <a:r>
              <a:rPr lang="es-PE" sz="2400" b="0" i="0" u="none" strike="noStrike" cap="none">
                <a:solidFill>
                  <a:schemeClr val="dk1"/>
                </a:solidFill>
                <a:latin typeface="Roboto"/>
                <a:ea typeface="Roboto"/>
                <a:cs typeface="Roboto"/>
                <a:sym typeface="Roboto"/>
              </a:rPr>
              <a:t>– Ingeniería de Atributos</a:t>
            </a:r>
            <a:endParaRPr sz="2400" b="1" i="1">
              <a:solidFill>
                <a:schemeClr val="dk1"/>
              </a:solidFill>
              <a:latin typeface="Roboto"/>
              <a:ea typeface="Roboto"/>
              <a:cs typeface="Roboto"/>
              <a:sym typeface="Roboto"/>
            </a:endParaRPr>
          </a:p>
          <a:p>
            <a:pPr marL="457200" marR="0" lvl="0" indent="-457200" algn="l" rtl="0">
              <a:lnSpc>
                <a:spcPct val="100000"/>
              </a:lnSpc>
              <a:spcBef>
                <a:spcPts val="0"/>
              </a:spcBef>
              <a:spcAft>
                <a:spcPts val="0"/>
              </a:spcAft>
              <a:buClr>
                <a:schemeClr val="dk1"/>
              </a:buClr>
              <a:buSzPts val="2400"/>
              <a:buFont typeface="Roboto"/>
              <a:buAutoNum type="arabicPeriod"/>
            </a:pPr>
            <a:r>
              <a:rPr lang="es-PE" sz="2400" b="1" i="1">
                <a:solidFill>
                  <a:schemeClr val="dk1"/>
                </a:solidFill>
                <a:latin typeface="Roboto"/>
                <a:ea typeface="Roboto"/>
                <a:cs typeface="Roboto"/>
                <a:sym typeface="Roboto"/>
              </a:rPr>
              <a:t>Feature Selection</a:t>
            </a:r>
            <a:endParaRPr sz="2400" b="1" i="1">
              <a:solidFill>
                <a:schemeClr val="dk1"/>
              </a:solidFill>
              <a:latin typeface="Roboto"/>
              <a:ea typeface="Roboto"/>
              <a:cs typeface="Roboto"/>
              <a:sym typeface="Roboto"/>
            </a:endParaRPr>
          </a:p>
          <a:p>
            <a:pPr marL="457200" marR="0" lvl="0" indent="-457200" algn="l" rtl="0">
              <a:lnSpc>
                <a:spcPct val="100000"/>
              </a:lnSpc>
              <a:spcBef>
                <a:spcPts val="0"/>
              </a:spcBef>
              <a:spcAft>
                <a:spcPts val="0"/>
              </a:spcAft>
              <a:buClr>
                <a:schemeClr val="dk1"/>
              </a:buClr>
              <a:buSzPts val="2400"/>
              <a:buFont typeface="Twentieth Century"/>
              <a:buAutoNum type="arabicPeriod"/>
            </a:pPr>
            <a:r>
              <a:rPr lang="es-PE" sz="2400" b="1" i="1" u="none" strike="noStrike" cap="none">
                <a:solidFill>
                  <a:schemeClr val="dk1"/>
                </a:solidFill>
                <a:latin typeface="Roboto"/>
                <a:ea typeface="Roboto"/>
                <a:cs typeface="Roboto"/>
                <a:sym typeface="Roboto"/>
              </a:rPr>
              <a:t>Modelado</a:t>
            </a:r>
            <a:endParaRPr/>
          </a:p>
          <a:p>
            <a:pPr marL="457200" marR="0" lvl="0" indent="-457200" algn="l" rtl="0">
              <a:lnSpc>
                <a:spcPct val="100000"/>
              </a:lnSpc>
              <a:spcBef>
                <a:spcPts val="0"/>
              </a:spcBef>
              <a:spcAft>
                <a:spcPts val="0"/>
              </a:spcAft>
              <a:buClr>
                <a:schemeClr val="dk1"/>
              </a:buClr>
              <a:buSzPts val="2400"/>
              <a:buFont typeface="Twentieth Century"/>
              <a:buAutoNum type="arabicPeriod"/>
            </a:pPr>
            <a:r>
              <a:rPr lang="es-PE" sz="2400" b="1" i="1" u="none" strike="noStrike" cap="none">
                <a:solidFill>
                  <a:schemeClr val="dk1"/>
                </a:solidFill>
                <a:latin typeface="Roboto"/>
                <a:ea typeface="Roboto"/>
                <a:cs typeface="Roboto"/>
                <a:sym typeface="Roboto"/>
              </a:rPr>
              <a:t>Optimización de Modelos </a:t>
            </a:r>
            <a:endParaRPr/>
          </a:p>
          <a:p>
            <a:pPr marL="457200" marR="0" lvl="0" indent="-457200" algn="l" rtl="0">
              <a:lnSpc>
                <a:spcPct val="100000"/>
              </a:lnSpc>
              <a:spcBef>
                <a:spcPts val="0"/>
              </a:spcBef>
              <a:spcAft>
                <a:spcPts val="0"/>
              </a:spcAft>
              <a:buClr>
                <a:schemeClr val="dk1"/>
              </a:buClr>
              <a:buSzPts val="2400"/>
              <a:buFont typeface="Twentieth Century"/>
              <a:buAutoNum type="arabicPeriod"/>
            </a:pPr>
            <a:r>
              <a:rPr lang="es-PE" sz="2400" b="1" i="1" u="none" strike="noStrike" cap="none">
                <a:solidFill>
                  <a:schemeClr val="dk1"/>
                </a:solidFill>
                <a:latin typeface="Roboto"/>
                <a:ea typeface="Roboto"/>
                <a:cs typeface="Roboto"/>
                <a:sym typeface="Roboto"/>
              </a:rPr>
              <a:t>Conclusiones Finales</a:t>
            </a:r>
            <a:endParaRPr sz="3600" b="1" i="1" u="none" strike="noStrike" cap="none">
              <a:solidFill>
                <a:schemeClr val="dk1"/>
              </a:solidFill>
              <a:latin typeface="Arial"/>
              <a:ea typeface="Arial"/>
              <a:cs typeface="Arial"/>
              <a:sym typeface="Arial"/>
            </a:endParaRPr>
          </a:p>
        </p:txBody>
      </p:sp>
      <p:sp>
        <p:nvSpPr>
          <p:cNvPr id="164" name="Google Shape;164;p2"/>
          <p:cNvSpPr txBox="1">
            <a:spLocks noGrp="1"/>
          </p:cNvSpPr>
          <p:nvPr>
            <p:ph type="title"/>
          </p:nvPr>
        </p:nvSpPr>
        <p:spPr>
          <a:xfrm>
            <a:off x="913774" y="13836"/>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a:solidFill>
                  <a:srgbClr val="273C54"/>
                </a:solidFill>
                <a:latin typeface="Verdana"/>
                <a:ea typeface="Verdana"/>
                <a:cs typeface="Verdana"/>
                <a:sym typeface="Verdana"/>
              </a:rPr>
              <a:t>CONTENIDOS</a:t>
            </a:r>
            <a:endParaRPr>
              <a:solidFill>
                <a:srgbClr val="273C54"/>
              </a:solidFill>
            </a:endParaRPr>
          </a:p>
        </p:txBody>
      </p:sp>
      <p:pic>
        <p:nvPicPr>
          <p:cNvPr id="165" name="Google Shape;165;p2"/>
          <p:cNvPicPr preferRelativeResize="0"/>
          <p:nvPr/>
        </p:nvPicPr>
        <p:blipFill rotWithShape="1">
          <a:blip r:embed="rId3">
            <a:alphaModFix/>
          </a:blip>
          <a:srcRect/>
          <a:stretch/>
        </p:blipFill>
        <p:spPr>
          <a:xfrm>
            <a:off x="6644640" y="1920607"/>
            <a:ext cx="5112632" cy="301678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
          <p:cNvSpPr txBox="1">
            <a:spLocks noGrp="1"/>
          </p:cNvSpPr>
          <p:nvPr>
            <p:ph type="title"/>
          </p:nvPr>
        </p:nvSpPr>
        <p:spPr>
          <a:xfrm>
            <a:off x="280220" y="72829"/>
            <a:ext cx="11631560" cy="9595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a:solidFill>
                  <a:srgbClr val="273C54"/>
                </a:solidFill>
                <a:latin typeface="Verdana"/>
                <a:ea typeface="Verdana"/>
                <a:cs typeface="Verdana"/>
                <a:sym typeface="Verdana"/>
              </a:rPr>
              <a:t>PRESENTACIÓN</a:t>
            </a:r>
            <a:endParaRPr>
              <a:solidFill>
                <a:srgbClr val="273C54"/>
              </a:solidFill>
            </a:endParaRPr>
          </a:p>
        </p:txBody>
      </p:sp>
      <p:sp>
        <p:nvSpPr>
          <p:cNvPr id="171" name="Google Shape;171;p3"/>
          <p:cNvSpPr txBox="1">
            <a:spLocks noGrp="1"/>
          </p:cNvSpPr>
          <p:nvPr>
            <p:ph type="body" idx="1"/>
          </p:nvPr>
        </p:nvSpPr>
        <p:spPr>
          <a:xfrm>
            <a:off x="280220" y="1481518"/>
            <a:ext cx="11631560" cy="1996111"/>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120000"/>
              </a:lnSpc>
              <a:spcBef>
                <a:spcPts val="0"/>
              </a:spcBef>
              <a:spcAft>
                <a:spcPts val="0"/>
              </a:spcAft>
              <a:buSzPct val="100000"/>
              <a:buFont typeface="Noto Sans Symbols"/>
              <a:buChar char="✔"/>
            </a:pPr>
            <a:r>
              <a:rPr lang="es-PE"/>
              <a:t>LA ANSIEDAD SOCIAL ES UN TRASTORNO COMÚN QUE LIMITA LA VIDA PERSONAL, ACADÉMICA Y PROFESIONAL</a:t>
            </a:r>
            <a:endParaRPr/>
          </a:p>
          <a:p>
            <a:pPr marL="228600" lvl="0" indent="-228600" algn="just" rtl="0">
              <a:lnSpc>
                <a:spcPct val="120000"/>
              </a:lnSpc>
              <a:spcBef>
                <a:spcPts val="1000"/>
              </a:spcBef>
              <a:spcAft>
                <a:spcPts val="0"/>
              </a:spcAft>
              <a:buSzPct val="100000"/>
              <a:buFont typeface="Noto Sans Symbols"/>
              <a:buChar char="✔"/>
            </a:pPr>
            <a:r>
              <a:rPr lang="es-PE"/>
              <a:t>SU DETECCIÓN TEMPRANA ES CLAVE PARA PREVENIR COMPLICACIONES EMOCIONALES Y SOCIALES.</a:t>
            </a:r>
            <a:endParaRPr/>
          </a:p>
          <a:p>
            <a:pPr marL="228600" lvl="0" indent="-228600" algn="just" rtl="0">
              <a:lnSpc>
                <a:spcPct val="120000"/>
              </a:lnSpc>
              <a:spcBef>
                <a:spcPts val="1000"/>
              </a:spcBef>
              <a:spcAft>
                <a:spcPts val="0"/>
              </a:spcAft>
              <a:buSzPct val="100000"/>
              <a:buFont typeface="Noto Sans Symbols"/>
              <a:buChar char="✔"/>
            </a:pPr>
            <a:r>
              <a:rPr lang="es-PE"/>
              <a:t>EL ANÁLISIS Y MODELADO DE DATOS PERMITE PREDECIR NIVELES DE ANSIEDAD CON MAYOR PRECISIÓN E IDENTIFICAR FACTORES DE RIESGO Y PATRONES OCULTOS.</a:t>
            </a:r>
            <a:endParaRPr/>
          </a:p>
        </p:txBody>
      </p:sp>
      <p:pic>
        <p:nvPicPr>
          <p:cNvPr id="172" name="Google Shape;172;p3"/>
          <p:cNvPicPr preferRelativeResize="0"/>
          <p:nvPr/>
        </p:nvPicPr>
        <p:blipFill rotWithShape="1">
          <a:blip r:embed="rId3">
            <a:alphaModFix/>
          </a:blip>
          <a:srcRect/>
          <a:stretch/>
        </p:blipFill>
        <p:spPr>
          <a:xfrm>
            <a:off x="7487534" y="4085307"/>
            <a:ext cx="4424246" cy="2654712"/>
          </a:xfrm>
          <a:prstGeom prst="rect">
            <a:avLst/>
          </a:prstGeom>
          <a:noFill/>
          <a:ln w="9525" cap="flat" cmpd="sng">
            <a:solidFill>
              <a:schemeClr val="accent1"/>
            </a:solidFill>
            <a:prstDash val="solid"/>
            <a:round/>
            <a:headEnd type="none" w="sm" len="sm"/>
            <a:tailEnd type="none" w="sm" len="sm"/>
          </a:ln>
        </p:spPr>
      </p:pic>
      <p:sp>
        <p:nvSpPr>
          <p:cNvPr id="173" name="Google Shape;173;p3"/>
          <p:cNvSpPr txBox="1"/>
          <p:nvPr/>
        </p:nvSpPr>
        <p:spPr>
          <a:xfrm>
            <a:off x="304802" y="721177"/>
            <a:ext cx="8627806" cy="959558"/>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673218"/>
              </a:buClr>
              <a:buSzPts val="2400"/>
              <a:buFont typeface="Verdana"/>
              <a:buNone/>
            </a:pPr>
            <a:r>
              <a:rPr lang="es-PE" sz="2400" b="1" i="0" u="none" strike="noStrike" cap="none">
                <a:solidFill>
                  <a:srgbClr val="673218"/>
                </a:solidFill>
                <a:latin typeface="Verdana"/>
                <a:ea typeface="Verdana"/>
                <a:cs typeface="Verdana"/>
                <a:sym typeface="Verdana"/>
              </a:rPr>
              <a:t>MOTIVACIÓN</a:t>
            </a:r>
            <a:endParaRPr sz="2400" b="0" i="0" u="none" strike="noStrike" cap="none">
              <a:solidFill>
                <a:srgbClr val="673218"/>
              </a:solidFill>
              <a:latin typeface="Twentieth Century"/>
              <a:ea typeface="Twentieth Century"/>
              <a:cs typeface="Twentieth Century"/>
              <a:sym typeface="Twentieth Century"/>
            </a:endParaRPr>
          </a:p>
        </p:txBody>
      </p:sp>
      <p:sp>
        <p:nvSpPr>
          <p:cNvPr id="174" name="Google Shape;174;p3"/>
          <p:cNvSpPr txBox="1"/>
          <p:nvPr/>
        </p:nvSpPr>
        <p:spPr>
          <a:xfrm>
            <a:off x="304802" y="4085307"/>
            <a:ext cx="4906296" cy="2654712"/>
          </a:xfrm>
          <a:prstGeom prst="rect">
            <a:avLst/>
          </a:prstGeom>
          <a:noFill/>
          <a:ln>
            <a:noFill/>
          </a:ln>
        </p:spPr>
        <p:txBody>
          <a:bodyPr spcFirstLastPara="1" wrap="square" lIns="91425" tIns="45700" rIns="91425" bIns="45700" anchor="t" anchorCtr="0">
            <a:normAutofit fontScale="92500" lnSpcReduction="10000"/>
          </a:bodyPr>
          <a:lstStyle/>
          <a:p>
            <a:pPr marL="228600" marR="0" lvl="0" indent="-228600" algn="just" rtl="0">
              <a:lnSpc>
                <a:spcPct val="120000"/>
              </a:lnSpc>
              <a:spcBef>
                <a:spcPts val="0"/>
              </a:spcBef>
              <a:spcAft>
                <a:spcPts val="0"/>
              </a:spcAft>
              <a:buClr>
                <a:schemeClr val="dk1"/>
              </a:buClr>
              <a:buSzPct val="100000"/>
              <a:buFont typeface="Noto Sans Symbols"/>
              <a:buChar char="✔"/>
            </a:pPr>
            <a:r>
              <a:rPr lang="es-PE" sz="2000" b="0" i="0" u="none" strike="noStrike" cap="none">
                <a:solidFill>
                  <a:schemeClr val="dk1"/>
                </a:solidFill>
                <a:latin typeface="Twentieth Century"/>
                <a:ea typeface="Twentieth Century"/>
                <a:cs typeface="Twentieth Century"/>
                <a:sym typeface="Twentieth Century"/>
              </a:rPr>
              <a:t>PROFESIONALES DE SALUD MENTAL</a:t>
            </a:r>
            <a:endParaRPr sz="1400" b="0" i="0" u="none" strike="noStrike" cap="none">
              <a:solidFill>
                <a:srgbClr val="000000"/>
              </a:solidFill>
              <a:latin typeface="Arial"/>
              <a:ea typeface="Arial"/>
              <a:cs typeface="Arial"/>
              <a:sym typeface="Arial"/>
            </a:endParaRPr>
          </a:p>
          <a:p>
            <a:pPr marL="228600" marR="0" lvl="0" indent="-228600" algn="just" rtl="0">
              <a:lnSpc>
                <a:spcPct val="120000"/>
              </a:lnSpc>
              <a:spcBef>
                <a:spcPts val="1000"/>
              </a:spcBef>
              <a:spcAft>
                <a:spcPts val="0"/>
              </a:spcAft>
              <a:buClr>
                <a:schemeClr val="dk1"/>
              </a:buClr>
              <a:buSzPct val="100000"/>
              <a:buFont typeface="Noto Sans Symbols"/>
              <a:buChar char="✔"/>
            </a:pPr>
            <a:r>
              <a:rPr lang="es-PE" sz="2000" b="0" i="0" u="none" strike="noStrike" cap="none">
                <a:solidFill>
                  <a:schemeClr val="dk1"/>
                </a:solidFill>
                <a:latin typeface="Twentieth Century"/>
                <a:ea typeface="Twentieth Century"/>
                <a:cs typeface="Twentieth Century"/>
                <a:sym typeface="Twentieth Century"/>
              </a:rPr>
              <a:t>CLÍNICAS, HOSPITALES Y ASEGURADORAS</a:t>
            </a:r>
            <a:endParaRPr sz="1400" b="0" i="0" u="none" strike="noStrike" cap="none">
              <a:solidFill>
                <a:srgbClr val="000000"/>
              </a:solidFill>
              <a:latin typeface="Arial"/>
              <a:ea typeface="Arial"/>
              <a:cs typeface="Arial"/>
              <a:sym typeface="Arial"/>
            </a:endParaRPr>
          </a:p>
          <a:p>
            <a:pPr marL="228600" marR="0" lvl="0" indent="-228600" algn="just" rtl="0">
              <a:lnSpc>
                <a:spcPct val="120000"/>
              </a:lnSpc>
              <a:spcBef>
                <a:spcPts val="1000"/>
              </a:spcBef>
              <a:spcAft>
                <a:spcPts val="0"/>
              </a:spcAft>
              <a:buClr>
                <a:schemeClr val="dk1"/>
              </a:buClr>
              <a:buSzPct val="100000"/>
              <a:buFont typeface="Noto Sans Symbols"/>
              <a:buChar char="✔"/>
            </a:pPr>
            <a:r>
              <a:rPr lang="es-PE" sz="2000" b="0" i="0" u="none" strike="noStrike" cap="none">
                <a:solidFill>
                  <a:schemeClr val="dk1"/>
                </a:solidFill>
                <a:latin typeface="Twentieth Century"/>
                <a:ea typeface="Twentieth Century"/>
                <a:cs typeface="Twentieth Century"/>
                <a:sym typeface="Twentieth Century"/>
              </a:rPr>
              <a:t>INVESTIGADORES Y ACADÉMICOS</a:t>
            </a:r>
            <a:endParaRPr sz="1400" b="0" i="0" u="none" strike="noStrike" cap="none">
              <a:solidFill>
                <a:srgbClr val="000000"/>
              </a:solidFill>
              <a:latin typeface="Arial"/>
              <a:ea typeface="Arial"/>
              <a:cs typeface="Arial"/>
              <a:sym typeface="Arial"/>
            </a:endParaRPr>
          </a:p>
          <a:p>
            <a:pPr marL="228600" marR="0" lvl="0" indent="-228600" algn="just" rtl="0">
              <a:lnSpc>
                <a:spcPct val="120000"/>
              </a:lnSpc>
              <a:spcBef>
                <a:spcPts val="1000"/>
              </a:spcBef>
              <a:spcAft>
                <a:spcPts val="0"/>
              </a:spcAft>
              <a:buClr>
                <a:schemeClr val="dk1"/>
              </a:buClr>
              <a:buSzPct val="100000"/>
              <a:buFont typeface="Noto Sans Symbols"/>
              <a:buChar char="✔"/>
            </a:pPr>
            <a:r>
              <a:rPr lang="es-PE" sz="2000" b="0" i="0" u="none" strike="noStrike" cap="none">
                <a:solidFill>
                  <a:schemeClr val="dk1"/>
                </a:solidFill>
                <a:latin typeface="Twentieth Century"/>
                <a:ea typeface="Twentieth Century"/>
                <a:cs typeface="Twentieth Century"/>
                <a:sym typeface="Twentieth Century"/>
              </a:rPr>
              <a:t>ÁREAS DE RECURSOS HUMANOS</a:t>
            </a:r>
            <a:endParaRPr sz="1400" b="0" i="0" u="none" strike="noStrike" cap="none">
              <a:solidFill>
                <a:srgbClr val="000000"/>
              </a:solidFill>
              <a:latin typeface="Arial"/>
              <a:ea typeface="Arial"/>
              <a:cs typeface="Arial"/>
              <a:sym typeface="Arial"/>
            </a:endParaRPr>
          </a:p>
          <a:p>
            <a:pPr marL="228600" marR="0" lvl="0" indent="-228600" algn="just" rtl="0">
              <a:lnSpc>
                <a:spcPct val="120000"/>
              </a:lnSpc>
              <a:spcBef>
                <a:spcPts val="1000"/>
              </a:spcBef>
              <a:spcAft>
                <a:spcPts val="0"/>
              </a:spcAft>
              <a:buClr>
                <a:schemeClr val="dk1"/>
              </a:buClr>
              <a:buSzPct val="100000"/>
              <a:buFont typeface="Noto Sans Symbols"/>
              <a:buChar char="✔"/>
            </a:pPr>
            <a:r>
              <a:rPr lang="es-PE" sz="2000" b="0" i="0" u="none" strike="noStrike" cap="none">
                <a:solidFill>
                  <a:schemeClr val="dk1"/>
                </a:solidFill>
                <a:latin typeface="Twentieth Century"/>
                <a:ea typeface="Twentieth Century"/>
                <a:cs typeface="Twentieth Century"/>
                <a:sym typeface="Twentieth Century"/>
              </a:rPr>
              <a:t>DESARROLLADORES DE APPS DE SALUD</a:t>
            </a:r>
            <a:endParaRPr sz="1400" b="0" i="0" u="none" strike="noStrike" cap="none">
              <a:solidFill>
                <a:srgbClr val="000000"/>
              </a:solidFill>
              <a:latin typeface="Arial"/>
              <a:ea typeface="Arial"/>
              <a:cs typeface="Arial"/>
              <a:sym typeface="Arial"/>
            </a:endParaRPr>
          </a:p>
          <a:p>
            <a:pPr marL="228600" marR="0" lvl="0" indent="-228600" algn="just" rtl="0">
              <a:lnSpc>
                <a:spcPct val="120000"/>
              </a:lnSpc>
              <a:spcBef>
                <a:spcPts val="1000"/>
              </a:spcBef>
              <a:spcAft>
                <a:spcPts val="0"/>
              </a:spcAft>
              <a:buClr>
                <a:schemeClr val="dk1"/>
              </a:buClr>
              <a:buSzPct val="100000"/>
              <a:buFont typeface="Noto Sans Symbols"/>
              <a:buChar char="✔"/>
            </a:pPr>
            <a:r>
              <a:rPr lang="es-PE" sz="2000" b="0" i="0" u="none" strike="noStrike" cap="none">
                <a:solidFill>
                  <a:schemeClr val="dk1"/>
                </a:solidFill>
                <a:latin typeface="Twentieth Century"/>
                <a:ea typeface="Twentieth Century"/>
                <a:cs typeface="Twentieth Century"/>
                <a:sym typeface="Twentieth Century"/>
              </a:rPr>
              <a:t>PÚBLICO EN GENERAL</a:t>
            </a:r>
            <a:endParaRPr sz="1400" b="0" i="0" u="none" strike="noStrike" cap="none">
              <a:solidFill>
                <a:srgbClr val="000000"/>
              </a:solidFill>
              <a:latin typeface="Arial"/>
              <a:ea typeface="Arial"/>
              <a:cs typeface="Arial"/>
              <a:sym typeface="Arial"/>
            </a:endParaRPr>
          </a:p>
        </p:txBody>
      </p:sp>
      <p:sp>
        <p:nvSpPr>
          <p:cNvPr id="175" name="Google Shape;175;p3"/>
          <p:cNvSpPr txBox="1"/>
          <p:nvPr/>
        </p:nvSpPr>
        <p:spPr>
          <a:xfrm>
            <a:off x="280220" y="3284991"/>
            <a:ext cx="8627806" cy="959558"/>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673218"/>
              </a:buClr>
              <a:buSzPts val="2400"/>
              <a:buFont typeface="Verdana"/>
              <a:buNone/>
            </a:pPr>
            <a:r>
              <a:rPr lang="es-PE" sz="2400" b="1" i="0" u="none" strike="noStrike" cap="none">
                <a:solidFill>
                  <a:srgbClr val="673218"/>
                </a:solidFill>
                <a:latin typeface="Verdana"/>
                <a:ea typeface="Verdana"/>
                <a:cs typeface="Verdana"/>
                <a:sym typeface="Verdana"/>
              </a:rPr>
              <a:t>AUDIENCIA</a:t>
            </a:r>
            <a:endParaRPr sz="2400" b="0" i="0" u="none" strike="noStrike" cap="none">
              <a:solidFill>
                <a:srgbClr val="673218"/>
              </a:solidFill>
              <a:latin typeface="Twentieth Century"/>
              <a:ea typeface="Twentieth Century"/>
              <a:cs typeface="Twentieth Century"/>
              <a:sym typeface="Twentieth Century"/>
            </a:endParaRPr>
          </a:p>
        </p:txBody>
      </p:sp>
      <p:pic>
        <p:nvPicPr>
          <p:cNvPr id="176" name="Google Shape;176;p3"/>
          <p:cNvPicPr preferRelativeResize="0"/>
          <p:nvPr/>
        </p:nvPicPr>
        <p:blipFill rotWithShape="1">
          <a:blip r:embed="rId4">
            <a:alphaModFix/>
          </a:blip>
          <a:srcRect/>
          <a:stretch/>
        </p:blipFill>
        <p:spPr>
          <a:xfrm>
            <a:off x="5211098" y="3618676"/>
            <a:ext cx="3269263" cy="2378639"/>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
          <p:cNvSpPr txBox="1">
            <a:spLocks noGrp="1"/>
          </p:cNvSpPr>
          <p:nvPr>
            <p:ph type="title"/>
          </p:nvPr>
        </p:nvSpPr>
        <p:spPr>
          <a:xfrm>
            <a:off x="280220" y="13837"/>
            <a:ext cx="11631560" cy="9595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a:solidFill>
                  <a:srgbClr val="273C54"/>
                </a:solidFill>
                <a:latin typeface="Verdana"/>
                <a:ea typeface="Verdana"/>
                <a:cs typeface="Verdana"/>
                <a:sym typeface="Verdana"/>
              </a:rPr>
              <a:t>PRESENTACIÓN</a:t>
            </a:r>
            <a:endParaRPr>
              <a:solidFill>
                <a:srgbClr val="273C54"/>
              </a:solidFill>
            </a:endParaRPr>
          </a:p>
        </p:txBody>
      </p:sp>
      <p:sp>
        <p:nvSpPr>
          <p:cNvPr id="182" name="Google Shape;182;p4"/>
          <p:cNvSpPr txBox="1">
            <a:spLocks noGrp="1"/>
          </p:cNvSpPr>
          <p:nvPr>
            <p:ph type="body" idx="1"/>
          </p:nvPr>
        </p:nvSpPr>
        <p:spPr>
          <a:xfrm>
            <a:off x="280220" y="1631993"/>
            <a:ext cx="11631560" cy="1406172"/>
          </a:xfrm>
          <a:prstGeom prst="rect">
            <a:avLst/>
          </a:prstGeom>
          <a:noFill/>
          <a:ln>
            <a:noFill/>
          </a:ln>
        </p:spPr>
        <p:txBody>
          <a:bodyPr spcFirstLastPara="1" wrap="square" lIns="91425" tIns="45700" rIns="91425" bIns="45700" anchor="t" anchorCtr="0">
            <a:noAutofit/>
          </a:bodyPr>
          <a:lstStyle/>
          <a:p>
            <a:pPr marL="228600" lvl="0" indent="-228600" algn="just" rtl="0">
              <a:lnSpc>
                <a:spcPct val="120000"/>
              </a:lnSpc>
              <a:spcBef>
                <a:spcPts val="0"/>
              </a:spcBef>
              <a:spcAft>
                <a:spcPts val="0"/>
              </a:spcAft>
              <a:buSzPts val="1900"/>
              <a:buFont typeface="Noto Sans Symbols"/>
              <a:buChar char="✔"/>
            </a:pPr>
            <a:r>
              <a:rPr lang="es-PE" sz="1900"/>
              <a:t>LA DISPONIBILIDAD DE DATA PERMITE ANÁLISIS DESCRIPTIVOS Y PREDICTIVOS</a:t>
            </a:r>
            <a:endParaRPr/>
          </a:p>
          <a:p>
            <a:pPr marL="228600" lvl="0" indent="-228600" algn="just" rtl="0">
              <a:lnSpc>
                <a:spcPct val="120000"/>
              </a:lnSpc>
              <a:spcBef>
                <a:spcPts val="1000"/>
              </a:spcBef>
              <a:spcAft>
                <a:spcPts val="0"/>
              </a:spcAft>
              <a:buSzPts val="1900"/>
              <a:buFont typeface="Noto Sans Symbols"/>
              <a:buChar char="✔"/>
            </a:pPr>
            <a:r>
              <a:rPr lang="es-PE" sz="1900"/>
              <a:t>ENTRE ELLOS, MODELOS COMO MACHINE LEARNING QUE PERMITEN PREDECIR NIVELES DE ANSIEDAD SOCIAL, FACILITANDO LA TOMA DE DECISIONES CLÍNICAS INFORMADAS Y ANTICIPADAS</a:t>
            </a:r>
            <a:endParaRPr/>
          </a:p>
          <a:p>
            <a:pPr marL="228600" lvl="0" indent="-107950" algn="just" rtl="0">
              <a:lnSpc>
                <a:spcPct val="120000"/>
              </a:lnSpc>
              <a:spcBef>
                <a:spcPts val="1000"/>
              </a:spcBef>
              <a:spcAft>
                <a:spcPts val="0"/>
              </a:spcAft>
              <a:buSzPts val="1900"/>
              <a:buFont typeface="Noto Sans Symbols"/>
              <a:buNone/>
            </a:pPr>
            <a:endParaRPr sz="1900">
              <a:solidFill>
                <a:srgbClr val="673218"/>
              </a:solidFill>
            </a:endParaRPr>
          </a:p>
        </p:txBody>
      </p:sp>
      <p:sp>
        <p:nvSpPr>
          <p:cNvPr id="183" name="Google Shape;183;p4"/>
          <p:cNvSpPr txBox="1"/>
          <p:nvPr/>
        </p:nvSpPr>
        <p:spPr>
          <a:xfrm>
            <a:off x="280220" y="775674"/>
            <a:ext cx="8627806" cy="959558"/>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673218"/>
              </a:buClr>
              <a:buSzPts val="2400"/>
              <a:buFont typeface="Verdana"/>
              <a:buNone/>
            </a:pPr>
            <a:r>
              <a:rPr lang="es-PE" sz="2400" b="1" i="0" u="none" strike="noStrike" cap="none">
                <a:solidFill>
                  <a:srgbClr val="673218"/>
                </a:solidFill>
                <a:latin typeface="Verdana"/>
                <a:ea typeface="Verdana"/>
                <a:cs typeface="Verdana"/>
                <a:sym typeface="Verdana"/>
              </a:rPr>
              <a:t>CONTEXTO ANALÍTICO &amp; COMERCIAL</a:t>
            </a:r>
            <a:endParaRPr sz="2400" b="0" i="0" u="none" strike="noStrike" cap="none">
              <a:solidFill>
                <a:srgbClr val="673218"/>
              </a:solidFill>
              <a:latin typeface="Twentieth Century"/>
              <a:ea typeface="Twentieth Century"/>
              <a:cs typeface="Twentieth Century"/>
              <a:sym typeface="Twentieth Century"/>
            </a:endParaRPr>
          </a:p>
        </p:txBody>
      </p:sp>
      <p:pic>
        <p:nvPicPr>
          <p:cNvPr id="184" name="Google Shape;184;p4"/>
          <p:cNvPicPr preferRelativeResize="0"/>
          <p:nvPr/>
        </p:nvPicPr>
        <p:blipFill rotWithShape="1">
          <a:blip r:embed="rId3">
            <a:alphaModFix/>
          </a:blip>
          <a:srcRect/>
          <a:stretch/>
        </p:blipFill>
        <p:spPr>
          <a:xfrm>
            <a:off x="6682579" y="3158573"/>
            <a:ext cx="5229201" cy="3360170"/>
          </a:xfrm>
          <a:prstGeom prst="rect">
            <a:avLst/>
          </a:prstGeom>
          <a:noFill/>
          <a:ln w="9525" cap="flat" cmpd="sng">
            <a:solidFill>
              <a:schemeClr val="accent1"/>
            </a:solidFill>
            <a:prstDash val="solid"/>
            <a:round/>
            <a:headEnd type="none" w="sm" len="sm"/>
            <a:tailEnd type="none" w="sm" len="sm"/>
          </a:ln>
        </p:spPr>
      </p:pic>
      <p:sp>
        <p:nvSpPr>
          <p:cNvPr id="185" name="Google Shape;185;p4"/>
          <p:cNvSpPr txBox="1"/>
          <p:nvPr/>
        </p:nvSpPr>
        <p:spPr>
          <a:xfrm>
            <a:off x="280220" y="3038165"/>
            <a:ext cx="6098458" cy="3600986"/>
          </a:xfrm>
          <a:prstGeom prst="rect">
            <a:avLst/>
          </a:prstGeom>
          <a:noFill/>
          <a:ln>
            <a:noFill/>
          </a:ln>
        </p:spPr>
        <p:txBody>
          <a:bodyPr spcFirstLastPara="1" wrap="square" lIns="91425" tIns="45700" rIns="91425" bIns="45700" anchor="t" anchorCtr="0">
            <a:spAutoFit/>
          </a:bodyPr>
          <a:lstStyle/>
          <a:p>
            <a:pPr marL="0" marR="0" lvl="0" indent="-120650" algn="just" rtl="0">
              <a:lnSpc>
                <a:spcPct val="100000"/>
              </a:lnSpc>
              <a:spcBef>
                <a:spcPts val="0"/>
              </a:spcBef>
              <a:spcAft>
                <a:spcPts val="0"/>
              </a:spcAft>
              <a:buClr>
                <a:schemeClr val="dk1"/>
              </a:buClr>
              <a:buSzPts val="1900"/>
              <a:buFont typeface="Noto Sans Symbols"/>
              <a:buChar char="✔"/>
            </a:pPr>
            <a:r>
              <a:rPr lang="es-PE" sz="1900" b="0" i="0" u="none" strike="noStrike" cap="none">
                <a:solidFill>
                  <a:schemeClr val="dk1"/>
                </a:solidFill>
                <a:latin typeface="Twentieth Century"/>
                <a:ea typeface="Twentieth Century"/>
                <a:cs typeface="Twentieth Century"/>
                <a:sym typeface="Twentieth Century"/>
              </a:rPr>
              <a:t>ESTO GENERA APOYO EN: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900"/>
              <a:buFont typeface="Noto Sans Symbols"/>
              <a:buNone/>
            </a:pPr>
            <a:endParaRPr sz="1900" b="0" i="0" u="none" strike="noStrike" cap="none">
              <a:solidFill>
                <a:schemeClr val="dk1"/>
              </a:solidFill>
              <a:latin typeface="Twentieth Century"/>
              <a:ea typeface="Twentieth Century"/>
              <a:cs typeface="Twentieth Century"/>
              <a:sym typeface="Twentieth Century"/>
            </a:endParaRPr>
          </a:p>
          <a:p>
            <a:pPr marL="457200" marR="0" lvl="1" indent="-120650" algn="just" rtl="0">
              <a:lnSpc>
                <a:spcPct val="100000"/>
              </a:lnSpc>
              <a:spcBef>
                <a:spcPts val="0"/>
              </a:spcBef>
              <a:spcAft>
                <a:spcPts val="0"/>
              </a:spcAft>
              <a:buClr>
                <a:schemeClr val="dk1"/>
              </a:buClr>
              <a:buSzPts val="1900"/>
              <a:buFont typeface="Noto Sans Symbols"/>
              <a:buChar char="▪"/>
            </a:pPr>
            <a:r>
              <a:rPr lang="es-PE" sz="1900" b="0" i="0" u="none" strike="noStrike" cap="none">
                <a:solidFill>
                  <a:schemeClr val="dk1"/>
                </a:solidFill>
                <a:latin typeface="Twentieth Century"/>
                <a:ea typeface="Twentieth Century"/>
                <a:cs typeface="Twentieth Century"/>
                <a:sym typeface="Twentieth Century"/>
              </a:rPr>
              <a:t>ESTRATEGIAS DE INTERVENCIÓN Y TRATAMIENTOS PERSONALIZADOS</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chemeClr val="dk1"/>
              </a:buClr>
              <a:buSzPts val="1900"/>
              <a:buFont typeface="Noto Sans Symbols"/>
              <a:buNone/>
            </a:pPr>
            <a:endParaRPr sz="1900" b="0" i="0" u="none" strike="noStrike" cap="none">
              <a:solidFill>
                <a:schemeClr val="dk1"/>
              </a:solidFill>
              <a:latin typeface="Twentieth Century"/>
              <a:ea typeface="Twentieth Century"/>
              <a:cs typeface="Twentieth Century"/>
              <a:sym typeface="Twentieth Century"/>
            </a:endParaRPr>
          </a:p>
          <a:p>
            <a:pPr marL="457200" marR="0" lvl="1" indent="-120650" algn="just" rtl="0">
              <a:lnSpc>
                <a:spcPct val="100000"/>
              </a:lnSpc>
              <a:spcBef>
                <a:spcPts val="0"/>
              </a:spcBef>
              <a:spcAft>
                <a:spcPts val="0"/>
              </a:spcAft>
              <a:buClr>
                <a:schemeClr val="dk1"/>
              </a:buClr>
              <a:buSzPts val="1900"/>
              <a:buFont typeface="Noto Sans Symbols"/>
              <a:buChar char="▪"/>
            </a:pPr>
            <a:r>
              <a:rPr lang="es-PE" sz="1900" b="0" i="0" u="none" strike="noStrike" cap="none">
                <a:solidFill>
                  <a:schemeClr val="dk1"/>
                </a:solidFill>
                <a:latin typeface="Twentieth Century"/>
                <a:ea typeface="Twentieth Century"/>
                <a:cs typeface="Twentieth Century"/>
                <a:sym typeface="Twentieth Century"/>
              </a:rPr>
              <a:t>PRIORIZACIÓN DE CASOS URGENTES</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chemeClr val="dk1"/>
              </a:buClr>
              <a:buSzPts val="1900"/>
              <a:buFont typeface="Noto Sans Symbols"/>
              <a:buNone/>
            </a:pPr>
            <a:endParaRPr sz="1900" b="0" i="0" u="none" strike="noStrike" cap="none">
              <a:solidFill>
                <a:schemeClr val="dk1"/>
              </a:solidFill>
              <a:latin typeface="Twentieth Century"/>
              <a:ea typeface="Twentieth Century"/>
              <a:cs typeface="Twentieth Century"/>
              <a:sym typeface="Twentieth Century"/>
            </a:endParaRPr>
          </a:p>
          <a:p>
            <a:pPr marL="457200" marR="0" lvl="1" indent="-120650" algn="just" rtl="0">
              <a:lnSpc>
                <a:spcPct val="100000"/>
              </a:lnSpc>
              <a:spcBef>
                <a:spcPts val="0"/>
              </a:spcBef>
              <a:spcAft>
                <a:spcPts val="0"/>
              </a:spcAft>
              <a:buClr>
                <a:schemeClr val="dk1"/>
              </a:buClr>
              <a:buSzPts val="1900"/>
              <a:buFont typeface="Noto Sans Symbols"/>
              <a:buChar char="▪"/>
            </a:pPr>
            <a:r>
              <a:rPr lang="es-PE" sz="1900" b="0" i="0" u="none" strike="noStrike" cap="none">
                <a:solidFill>
                  <a:schemeClr val="dk1"/>
                </a:solidFill>
                <a:latin typeface="Twentieth Century"/>
                <a:ea typeface="Twentieth Century"/>
                <a:cs typeface="Twentieth Century"/>
                <a:sym typeface="Twentieth Century"/>
              </a:rPr>
              <a:t>INVESTIGACIÓN E INNOVACIÓN EN SALUD PÚBLICA Y PRIVADA</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chemeClr val="dk1"/>
              </a:buClr>
              <a:buSzPts val="1900"/>
              <a:buFont typeface="Noto Sans Symbols"/>
              <a:buNone/>
            </a:pPr>
            <a:endParaRPr sz="1900" b="0" i="0" u="none" strike="noStrike" cap="none">
              <a:solidFill>
                <a:schemeClr val="dk1"/>
              </a:solidFill>
              <a:latin typeface="Twentieth Century"/>
              <a:ea typeface="Twentieth Century"/>
              <a:cs typeface="Twentieth Century"/>
              <a:sym typeface="Twentieth Century"/>
            </a:endParaRPr>
          </a:p>
          <a:p>
            <a:pPr marL="457200" marR="0" lvl="1" indent="-120650" algn="just" rtl="0">
              <a:lnSpc>
                <a:spcPct val="100000"/>
              </a:lnSpc>
              <a:spcBef>
                <a:spcPts val="0"/>
              </a:spcBef>
              <a:spcAft>
                <a:spcPts val="0"/>
              </a:spcAft>
              <a:buClr>
                <a:schemeClr val="dk1"/>
              </a:buClr>
              <a:buSzPts val="1900"/>
              <a:buFont typeface="Noto Sans Symbols"/>
              <a:buChar char="▪"/>
            </a:pPr>
            <a:r>
              <a:rPr lang="es-PE" sz="1900" b="0" i="0" u="none" strike="noStrike" cap="none">
                <a:solidFill>
                  <a:schemeClr val="dk1"/>
                </a:solidFill>
                <a:latin typeface="Twentieth Century"/>
                <a:ea typeface="Twentieth Century"/>
                <a:cs typeface="Twentieth Century"/>
                <a:sym typeface="Twentieth Century"/>
              </a:rPr>
              <a:t>POTENCIAL PARA APPS Y PLATAFORMAS DIGITALES EN SALUD, ASEGURADORAS Y EMPRESAS</a:t>
            </a:r>
            <a:endParaRPr sz="19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5"/>
          <p:cNvSpPr txBox="1">
            <a:spLocks noGrp="1"/>
          </p:cNvSpPr>
          <p:nvPr>
            <p:ph type="title"/>
          </p:nvPr>
        </p:nvSpPr>
        <p:spPr>
          <a:xfrm>
            <a:off x="280220" y="13837"/>
            <a:ext cx="11631560" cy="9595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a:solidFill>
                  <a:srgbClr val="273C54"/>
                </a:solidFill>
                <a:latin typeface="Verdana"/>
                <a:ea typeface="Verdana"/>
                <a:cs typeface="Verdana"/>
                <a:sym typeface="Verdana"/>
              </a:rPr>
              <a:t>PRESENTACIÓN</a:t>
            </a:r>
            <a:endParaRPr>
              <a:solidFill>
                <a:srgbClr val="273C54"/>
              </a:solidFill>
            </a:endParaRPr>
          </a:p>
        </p:txBody>
      </p:sp>
      <p:sp>
        <p:nvSpPr>
          <p:cNvPr id="191" name="Google Shape;191;p5"/>
          <p:cNvSpPr txBox="1">
            <a:spLocks noGrp="1"/>
          </p:cNvSpPr>
          <p:nvPr>
            <p:ph type="body" idx="1"/>
          </p:nvPr>
        </p:nvSpPr>
        <p:spPr>
          <a:xfrm>
            <a:off x="280220" y="1523686"/>
            <a:ext cx="11474245" cy="2654712"/>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20000"/>
              </a:lnSpc>
              <a:spcBef>
                <a:spcPts val="0"/>
              </a:spcBef>
              <a:spcAft>
                <a:spcPts val="0"/>
              </a:spcAft>
              <a:buSzPct val="100000"/>
              <a:buFont typeface="Twentieth Century"/>
              <a:buAutoNum type="arabicPeriod"/>
            </a:pPr>
            <a:r>
              <a:rPr lang="es-PE" sz="1800"/>
              <a:t>¿CÓMO ES LA INFLUENCIA DEL NIVEL DE ESTRÉS SOBRE EL NIVEL DE ANSIEDAD REPORTADO?</a:t>
            </a:r>
            <a:endParaRPr/>
          </a:p>
          <a:p>
            <a:pPr marL="228600" lvl="0" indent="-228600" algn="l" rtl="0">
              <a:lnSpc>
                <a:spcPct val="120000"/>
              </a:lnSpc>
              <a:spcBef>
                <a:spcPts val="1000"/>
              </a:spcBef>
              <a:spcAft>
                <a:spcPts val="0"/>
              </a:spcAft>
              <a:buSzPct val="100000"/>
              <a:buFont typeface="Twentieth Century"/>
              <a:buAutoNum type="arabicPeriod"/>
            </a:pPr>
            <a:r>
              <a:rPr lang="es-PE" sz="1800"/>
              <a:t>¿PUEDE LA CANTIDAD DE HORAS DE SUEÑO PREDECIR EL NIVEL DE ANSIEDAD DE UNA PERSONA?</a:t>
            </a:r>
            <a:endParaRPr/>
          </a:p>
          <a:p>
            <a:pPr marL="228600" lvl="0" indent="-228600" algn="l" rtl="0">
              <a:lnSpc>
                <a:spcPct val="120000"/>
              </a:lnSpc>
              <a:spcBef>
                <a:spcPts val="1000"/>
              </a:spcBef>
              <a:spcAft>
                <a:spcPts val="0"/>
              </a:spcAft>
              <a:buSzPct val="100000"/>
              <a:buFont typeface="Twentieth Century"/>
              <a:buAutoNum type="arabicPeriod"/>
            </a:pPr>
            <a:r>
              <a:rPr lang="es-PE" sz="1800"/>
              <a:t>¿EXISTE RELACIÓN SIGNIFICATIVA ENTRE LA FRECUENCIA CARDIACA Y LOS NIVELES DE ANSIEDAD?</a:t>
            </a:r>
            <a:endParaRPr/>
          </a:p>
          <a:p>
            <a:pPr marL="228600" lvl="0" indent="-228600" algn="l" rtl="0">
              <a:lnSpc>
                <a:spcPct val="120000"/>
              </a:lnSpc>
              <a:spcBef>
                <a:spcPts val="1000"/>
              </a:spcBef>
              <a:spcAft>
                <a:spcPts val="0"/>
              </a:spcAft>
              <a:buSzPct val="100000"/>
              <a:buFont typeface="Twentieth Century"/>
              <a:buAutoNum type="arabicPeriod"/>
            </a:pPr>
            <a:r>
              <a:rPr lang="es-PE" sz="1800"/>
              <a:t>¿QUÉ IMPACTO TIENEN LOS HÁBITOS DE CONSUMO DE CAFEÍNA Y ALCOHOL, ASÍ COMO LA ACTIVIDAD FÍSICA, EN LOS NIVELES DE ANSIEDAD?</a:t>
            </a:r>
            <a:endParaRPr/>
          </a:p>
          <a:p>
            <a:pPr marL="228600" lvl="0" indent="-228600" algn="l" rtl="0">
              <a:lnSpc>
                <a:spcPct val="120000"/>
              </a:lnSpc>
              <a:spcBef>
                <a:spcPts val="1000"/>
              </a:spcBef>
              <a:spcAft>
                <a:spcPts val="0"/>
              </a:spcAft>
              <a:buSzPct val="100000"/>
              <a:buFont typeface="Twentieth Century"/>
              <a:buAutoNum type="arabicPeriod"/>
            </a:pPr>
            <a:r>
              <a:rPr lang="es-PE" sz="1800"/>
              <a:t>¿CUÁL ES EL EFECTO COMBINADO DEL NIVEL DE ESTRÉS Y DE LAS HORAS DE SUEÑO PARA CON LOS NIVELES DE ANSIEDAD?</a:t>
            </a:r>
            <a:endParaRPr/>
          </a:p>
          <a:p>
            <a:pPr marL="228600" lvl="0" indent="-228600" algn="l" rtl="0">
              <a:lnSpc>
                <a:spcPct val="120000"/>
              </a:lnSpc>
              <a:spcBef>
                <a:spcPts val="1000"/>
              </a:spcBef>
              <a:spcAft>
                <a:spcPts val="0"/>
              </a:spcAft>
              <a:buSzPct val="100000"/>
              <a:buFont typeface="Twentieth Century"/>
              <a:buAutoNum type="arabicPeriod"/>
            </a:pPr>
            <a:r>
              <a:rPr lang="es-PE" sz="1800"/>
              <a:t>¿EN QUÉ MEDIDA EL CONSUMO DE ALCOHOL Y LA CALIDAD EN LA DIETA SE ASOCIAN CON LOS NIVELES DE ANSIEDAD?</a:t>
            </a:r>
            <a:endParaRPr/>
          </a:p>
        </p:txBody>
      </p:sp>
      <p:sp>
        <p:nvSpPr>
          <p:cNvPr id="192" name="Google Shape;192;p5"/>
          <p:cNvSpPr txBox="1"/>
          <p:nvPr/>
        </p:nvSpPr>
        <p:spPr>
          <a:xfrm>
            <a:off x="225356" y="4671111"/>
            <a:ext cx="6695700" cy="21063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20000"/>
              </a:lnSpc>
              <a:spcBef>
                <a:spcPts val="0"/>
              </a:spcBef>
              <a:spcAft>
                <a:spcPts val="0"/>
              </a:spcAft>
              <a:buClr>
                <a:schemeClr val="dk1"/>
              </a:buClr>
              <a:buSzPts val="2000"/>
              <a:buFont typeface="Arial"/>
              <a:buNone/>
            </a:pPr>
            <a:r>
              <a:rPr lang="es-PE" sz="2000" b="0" i="0" u="none" strike="noStrike" cap="none">
                <a:solidFill>
                  <a:schemeClr val="dk1"/>
                </a:solidFill>
                <a:latin typeface="Twentieth Century"/>
                <a:ea typeface="Twentieth Century"/>
                <a:cs typeface="Twentieth Century"/>
                <a:sym typeface="Twentieth Century"/>
              </a:rPr>
              <a:t>CONSTRUIR UN MODELO DE MACHINE LEARNING CAPAZ DE PREDECIR EL NIVEL DE ANSIEDAD DE UNA PERSONA EN BASE A UN CONJUNTO DE ATRIBUTOS, A TRAVÉS DEL ENTRENAMIENTO DE UN APRENDIZAJE SUPERVISADO. ESTA ES UNA TAREA DE REGRESIÓN, YA QUE LA VARIABLE OBJETIVO 'ANXIETY LEVEL (1-10)' ES NUMÉRICA, DISCRETA Y ORDENADA.</a:t>
            </a:r>
            <a:endParaRPr sz="1400" b="0" i="0" u="none" strike="noStrike" cap="none">
              <a:solidFill>
                <a:srgbClr val="000000"/>
              </a:solidFill>
              <a:latin typeface="Arial"/>
              <a:ea typeface="Arial"/>
              <a:cs typeface="Arial"/>
              <a:sym typeface="Arial"/>
            </a:endParaRPr>
          </a:p>
        </p:txBody>
      </p:sp>
      <p:sp>
        <p:nvSpPr>
          <p:cNvPr id="193" name="Google Shape;193;p5"/>
          <p:cNvSpPr txBox="1"/>
          <p:nvPr/>
        </p:nvSpPr>
        <p:spPr>
          <a:xfrm>
            <a:off x="280220" y="923157"/>
            <a:ext cx="8627806" cy="50743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673218"/>
              </a:buClr>
              <a:buSzPts val="2400"/>
              <a:buFont typeface="Verdana"/>
              <a:buNone/>
            </a:pPr>
            <a:r>
              <a:rPr lang="es-PE" sz="2400" b="1" i="0" u="none" strike="noStrike" cap="none">
                <a:solidFill>
                  <a:srgbClr val="673218"/>
                </a:solidFill>
                <a:latin typeface="Verdana"/>
                <a:ea typeface="Verdana"/>
                <a:cs typeface="Verdana"/>
                <a:sym typeface="Verdana"/>
              </a:rPr>
              <a:t>PREGUNTAS A RESOLVER</a:t>
            </a:r>
            <a:endParaRPr sz="2400" b="0" i="0" u="none" strike="noStrike" cap="none">
              <a:solidFill>
                <a:srgbClr val="673218"/>
              </a:solidFill>
              <a:latin typeface="Twentieth Century"/>
              <a:ea typeface="Twentieth Century"/>
              <a:cs typeface="Twentieth Century"/>
              <a:sym typeface="Twentieth Century"/>
            </a:endParaRPr>
          </a:p>
        </p:txBody>
      </p:sp>
      <p:sp>
        <p:nvSpPr>
          <p:cNvPr id="194" name="Google Shape;194;p5"/>
          <p:cNvSpPr txBox="1"/>
          <p:nvPr/>
        </p:nvSpPr>
        <p:spPr>
          <a:xfrm>
            <a:off x="340017" y="4178403"/>
            <a:ext cx="6356700" cy="574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673218"/>
              </a:buClr>
              <a:buSzPts val="2400"/>
              <a:buFont typeface="Verdana"/>
              <a:buNone/>
            </a:pPr>
            <a:r>
              <a:rPr lang="es-PE" sz="2400" b="1" i="0" u="none" strike="noStrike" cap="none">
                <a:solidFill>
                  <a:srgbClr val="673218"/>
                </a:solidFill>
                <a:latin typeface="Verdana"/>
                <a:ea typeface="Verdana"/>
                <a:cs typeface="Verdana"/>
                <a:sym typeface="Verdana"/>
              </a:rPr>
              <a:t>OBJETIVO</a:t>
            </a:r>
            <a:endParaRPr sz="2400" b="0" i="0" u="none" strike="noStrike" cap="none">
              <a:solidFill>
                <a:srgbClr val="673218"/>
              </a:solidFill>
              <a:latin typeface="Twentieth Century"/>
              <a:ea typeface="Twentieth Century"/>
              <a:cs typeface="Twentieth Century"/>
              <a:sym typeface="Twentieth Century"/>
            </a:endParaRPr>
          </a:p>
        </p:txBody>
      </p:sp>
      <p:pic>
        <p:nvPicPr>
          <p:cNvPr id="195" name="Google Shape;195;p5"/>
          <p:cNvPicPr preferRelativeResize="0"/>
          <p:nvPr/>
        </p:nvPicPr>
        <p:blipFill rotWithShape="1">
          <a:blip r:embed="rId3">
            <a:alphaModFix/>
          </a:blip>
          <a:srcRect/>
          <a:stretch/>
        </p:blipFill>
        <p:spPr>
          <a:xfrm>
            <a:off x="6975986" y="4219592"/>
            <a:ext cx="4778479" cy="2564164"/>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0" y="43332"/>
            <a:ext cx="12192000" cy="7873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a:solidFill>
                  <a:srgbClr val="273C54"/>
                </a:solidFill>
                <a:latin typeface="Verdana"/>
                <a:ea typeface="Verdana"/>
                <a:cs typeface="Verdana"/>
                <a:sym typeface="Verdana"/>
              </a:rPr>
              <a:t>LECTURA DE DATOS</a:t>
            </a:r>
            <a:endParaRPr b="1">
              <a:solidFill>
                <a:srgbClr val="273C54"/>
              </a:solidFill>
              <a:latin typeface="Verdana"/>
              <a:ea typeface="Verdana"/>
              <a:cs typeface="Verdana"/>
              <a:sym typeface="Verdana"/>
            </a:endParaRPr>
          </a:p>
        </p:txBody>
      </p:sp>
      <p:sp>
        <p:nvSpPr>
          <p:cNvPr id="201" name="Google Shape;201;p6"/>
          <p:cNvSpPr txBox="1">
            <a:spLocks noGrp="1"/>
          </p:cNvSpPr>
          <p:nvPr>
            <p:ph type="body" idx="1"/>
          </p:nvPr>
        </p:nvSpPr>
        <p:spPr>
          <a:xfrm>
            <a:off x="731274" y="966024"/>
            <a:ext cx="7262351" cy="1734956"/>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20000"/>
              </a:lnSpc>
              <a:spcBef>
                <a:spcPts val="0"/>
              </a:spcBef>
              <a:spcAft>
                <a:spcPts val="0"/>
              </a:spcAft>
              <a:buSzPct val="100000"/>
              <a:buNone/>
            </a:pPr>
            <a:r>
              <a:rPr lang="es-PE" sz="2800" b="1" i="1">
                <a:solidFill>
                  <a:srgbClr val="673218"/>
                </a:solidFill>
              </a:rPr>
              <a:t>CARGA DE LIBRERÍAS</a:t>
            </a:r>
            <a:endParaRPr sz="2800">
              <a:solidFill>
                <a:srgbClr val="673218"/>
              </a:solidFill>
            </a:endParaRPr>
          </a:p>
          <a:p>
            <a:pPr marL="0" lvl="0" indent="0" algn="l" rtl="0">
              <a:lnSpc>
                <a:spcPct val="120000"/>
              </a:lnSpc>
              <a:spcBef>
                <a:spcPts val="1000"/>
              </a:spcBef>
              <a:spcAft>
                <a:spcPts val="0"/>
              </a:spcAft>
              <a:buSzPct val="100000"/>
              <a:buNone/>
            </a:pPr>
            <a:r>
              <a:rPr lang="es-PE" sz="2200"/>
              <a:t>HERRAMIENTAS NECESARIAS PARA LA MANIPULACIÓN ANÁLISIS Y VISUALIZACIÓN DE DATOS; INCLUYENDO FUNCIONES ESTADÍSTICAS MATEMÁTICA AVANZADA MODELADO Y APRENDIZAJE AUTOMÁTICO.</a:t>
            </a:r>
            <a:endParaRPr/>
          </a:p>
          <a:p>
            <a:pPr marL="228600" lvl="0" indent="-120650" algn="l" rtl="0">
              <a:lnSpc>
                <a:spcPct val="120000"/>
              </a:lnSpc>
              <a:spcBef>
                <a:spcPts val="1000"/>
              </a:spcBef>
              <a:spcAft>
                <a:spcPts val="0"/>
              </a:spcAft>
              <a:buSzPct val="100000"/>
              <a:buNone/>
            </a:pPr>
            <a:endParaRPr/>
          </a:p>
        </p:txBody>
      </p:sp>
      <p:sp>
        <p:nvSpPr>
          <p:cNvPr id="202" name="Google Shape;202;p6"/>
          <p:cNvSpPr txBox="1"/>
          <p:nvPr/>
        </p:nvSpPr>
        <p:spPr>
          <a:xfrm>
            <a:off x="731275" y="2603088"/>
            <a:ext cx="6495435" cy="951614"/>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just" rtl="0">
              <a:lnSpc>
                <a:spcPct val="120000"/>
              </a:lnSpc>
              <a:spcBef>
                <a:spcPts val="0"/>
              </a:spcBef>
              <a:spcAft>
                <a:spcPts val="0"/>
              </a:spcAft>
              <a:buClr>
                <a:schemeClr val="dk1"/>
              </a:buClr>
              <a:buSzPct val="108108"/>
              <a:buFont typeface="Arial"/>
              <a:buNone/>
            </a:pPr>
            <a:r>
              <a:rPr lang="es-PE" sz="2400" b="1" i="1" u="none" strike="noStrike" cap="none">
                <a:solidFill>
                  <a:srgbClr val="673218"/>
                </a:solidFill>
                <a:latin typeface="Twentieth Century"/>
                <a:ea typeface="Twentieth Century"/>
                <a:cs typeface="Twentieth Century"/>
                <a:sym typeface="Twentieth Century"/>
              </a:rPr>
              <a:t>LECTURA DEL DATASET</a:t>
            </a:r>
            <a:endParaRPr sz="2400" b="0" i="0" u="none" strike="noStrike" cap="none">
              <a:solidFill>
                <a:srgbClr val="673218"/>
              </a:solidFill>
              <a:latin typeface="Twentieth Century"/>
              <a:ea typeface="Twentieth Century"/>
              <a:cs typeface="Twentieth Century"/>
              <a:sym typeface="Twentieth Century"/>
            </a:endParaRPr>
          </a:p>
          <a:p>
            <a:pPr marL="0" marR="0" lvl="0" indent="0" algn="just" rtl="0">
              <a:lnSpc>
                <a:spcPct val="120000"/>
              </a:lnSpc>
              <a:spcBef>
                <a:spcPts val="1000"/>
              </a:spcBef>
              <a:spcAft>
                <a:spcPts val="0"/>
              </a:spcAft>
              <a:buClr>
                <a:schemeClr val="dk1"/>
              </a:buClr>
              <a:buSzPct val="108108"/>
              <a:buFont typeface="Arial"/>
              <a:buNone/>
            </a:pPr>
            <a:r>
              <a:rPr lang="es-PE" sz="2000" b="0" i="0" u="none" strike="noStrike" cap="none">
                <a:solidFill>
                  <a:schemeClr val="dk1"/>
                </a:solidFill>
                <a:latin typeface="Twentieth Century"/>
                <a:ea typeface="Twentieth Century"/>
                <a:cs typeface="Twentieth Century"/>
                <a:sym typeface="Twentieth Century"/>
              </a:rPr>
              <a:t>DATASET  DESDE LA URL DE ORIGEN</a:t>
            </a:r>
            <a:endParaRPr sz="1400" b="0" i="0" u="none" strike="noStrike" cap="none">
              <a:solidFill>
                <a:srgbClr val="000000"/>
              </a:solidFill>
              <a:latin typeface="Arial"/>
              <a:ea typeface="Arial"/>
              <a:cs typeface="Arial"/>
              <a:sym typeface="Arial"/>
            </a:endParaRPr>
          </a:p>
        </p:txBody>
      </p:sp>
      <p:pic>
        <p:nvPicPr>
          <p:cNvPr id="203" name="Google Shape;203;p6" descr="Curso de Matemáticas y Estadística gratis por Internet"/>
          <p:cNvPicPr preferRelativeResize="0"/>
          <p:nvPr/>
        </p:nvPicPr>
        <p:blipFill rotWithShape="1">
          <a:blip r:embed="rId3">
            <a:alphaModFix/>
          </a:blip>
          <a:srcRect/>
          <a:stretch/>
        </p:blipFill>
        <p:spPr>
          <a:xfrm>
            <a:off x="7854704" y="966024"/>
            <a:ext cx="4106237" cy="2495129"/>
          </a:xfrm>
          <a:prstGeom prst="rect">
            <a:avLst/>
          </a:prstGeom>
          <a:noFill/>
          <a:ln w="9525" cap="flat" cmpd="sng">
            <a:solidFill>
              <a:schemeClr val="accent1"/>
            </a:solidFill>
            <a:prstDash val="solid"/>
            <a:round/>
            <a:headEnd type="none" w="sm" len="sm"/>
            <a:tailEnd type="none" w="sm" len="sm"/>
          </a:ln>
        </p:spPr>
      </p:pic>
      <p:pic>
        <p:nvPicPr>
          <p:cNvPr id="204" name="Google Shape;204;p6"/>
          <p:cNvPicPr preferRelativeResize="0"/>
          <p:nvPr/>
        </p:nvPicPr>
        <p:blipFill rotWithShape="1">
          <a:blip r:embed="rId4">
            <a:alphaModFix/>
          </a:blip>
          <a:srcRect/>
          <a:stretch/>
        </p:blipFill>
        <p:spPr>
          <a:xfrm>
            <a:off x="191729" y="3731342"/>
            <a:ext cx="11769213" cy="3033048"/>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0" y="43332"/>
            <a:ext cx="12192000" cy="7873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a:solidFill>
                  <a:srgbClr val="273C54"/>
                </a:solidFill>
                <a:latin typeface="Verdana"/>
                <a:ea typeface="Verdana"/>
                <a:cs typeface="Verdana"/>
                <a:sym typeface="Verdana"/>
              </a:rPr>
              <a:t>LECTURA DE DATOS (2)</a:t>
            </a:r>
            <a:endParaRPr b="1">
              <a:solidFill>
                <a:srgbClr val="273C54"/>
              </a:solidFill>
              <a:latin typeface="Verdana"/>
              <a:ea typeface="Verdana"/>
              <a:cs typeface="Verdana"/>
              <a:sym typeface="Verdana"/>
            </a:endParaRPr>
          </a:p>
        </p:txBody>
      </p:sp>
      <p:sp>
        <p:nvSpPr>
          <p:cNvPr id="210" name="Google Shape;210;p7"/>
          <p:cNvSpPr txBox="1">
            <a:spLocks noGrp="1"/>
          </p:cNvSpPr>
          <p:nvPr>
            <p:ph type="body" idx="1"/>
          </p:nvPr>
        </p:nvSpPr>
        <p:spPr>
          <a:xfrm>
            <a:off x="29428" y="830635"/>
            <a:ext cx="7262351" cy="61022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800"/>
              <a:buNone/>
            </a:pPr>
            <a:r>
              <a:rPr lang="es-PE" sz="2800" b="1" i="1">
                <a:solidFill>
                  <a:srgbClr val="673218"/>
                </a:solidFill>
              </a:rPr>
              <a:t>ANÁLISIS INICIAL DEL DATASET (1)</a:t>
            </a:r>
            <a:endParaRPr sz="2800">
              <a:solidFill>
                <a:srgbClr val="673218"/>
              </a:solidFill>
            </a:endParaRPr>
          </a:p>
        </p:txBody>
      </p:sp>
      <p:pic>
        <p:nvPicPr>
          <p:cNvPr id="211" name="Google Shape;211;p7"/>
          <p:cNvPicPr preferRelativeResize="0"/>
          <p:nvPr/>
        </p:nvPicPr>
        <p:blipFill rotWithShape="1">
          <a:blip r:embed="rId3">
            <a:alphaModFix/>
          </a:blip>
          <a:srcRect/>
          <a:stretch/>
        </p:blipFill>
        <p:spPr>
          <a:xfrm>
            <a:off x="319460" y="1916550"/>
            <a:ext cx="2799659" cy="323038"/>
          </a:xfrm>
          <a:prstGeom prst="rect">
            <a:avLst/>
          </a:prstGeom>
          <a:noFill/>
          <a:ln w="19050" cap="flat" cmpd="sng">
            <a:solidFill>
              <a:srgbClr val="002060"/>
            </a:solidFill>
            <a:prstDash val="solid"/>
            <a:round/>
            <a:headEnd type="none" w="sm" len="sm"/>
            <a:tailEnd type="none" w="sm" len="sm"/>
          </a:ln>
        </p:spPr>
      </p:pic>
      <p:pic>
        <p:nvPicPr>
          <p:cNvPr id="212" name="Google Shape;212;p7"/>
          <p:cNvPicPr preferRelativeResize="0"/>
          <p:nvPr/>
        </p:nvPicPr>
        <p:blipFill rotWithShape="1">
          <a:blip r:embed="rId4">
            <a:alphaModFix/>
          </a:blip>
          <a:srcRect/>
          <a:stretch/>
        </p:blipFill>
        <p:spPr>
          <a:xfrm>
            <a:off x="319460" y="3554491"/>
            <a:ext cx="3808407" cy="3229398"/>
          </a:xfrm>
          <a:prstGeom prst="rect">
            <a:avLst/>
          </a:prstGeom>
          <a:noFill/>
          <a:ln w="19050" cap="flat" cmpd="sng">
            <a:solidFill>
              <a:srgbClr val="002060"/>
            </a:solidFill>
            <a:prstDash val="solid"/>
            <a:round/>
            <a:headEnd type="none" w="sm" len="sm"/>
            <a:tailEnd type="none" w="sm" len="sm"/>
          </a:ln>
        </p:spPr>
      </p:pic>
      <p:sp>
        <p:nvSpPr>
          <p:cNvPr id="213" name="Google Shape;213;p7"/>
          <p:cNvSpPr/>
          <p:nvPr/>
        </p:nvSpPr>
        <p:spPr>
          <a:xfrm>
            <a:off x="271581" y="1505466"/>
            <a:ext cx="128112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PE" sz="1600" b="1" i="0" u="none" strike="noStrike" cap="none">
                <a:solidFill>
                  <a:schemeClr val="dk1"/>
                </a:solidFill>
                <a:latin typeface="Twentieth Century"/>
                <a:ea typeface="Twentieth Century"/>
                <a:cs typeface="Twentieth Century"/>
                <a:sym typeface="Twentieth Century"/>
              </a:rPr>
              <a:t>Dimensiones</a:t>
            </a:r>
            <a:endParaRPr sz="1800" b="1" i="0" u="none" strike="noStrike" cap="none">
              <a:solidFill>
                <a:schemeClr val="dk1"/>
              </a:solidFill>
              <a:latin typeface="Twentieth Century"/>
              <a:ea typeface="Twentieth Century"/>
              <a:cs typeface="Twentieth Century"/>
              <a:sym typeface="Twentieth Century"/>
            </a:endParaRPr>
          </a:p>
        </p:txBody>
      </p:sp>
      <p:sp>
        <p:nvSpPr>
          <p:cNvPr id="214" name="Google Shape;214;p7"/>
          <p:cNvSpPr/>
          <p:nvPr/>
        </p:nvSpPr>
        <p:spPr>
          <a:xfrm>
            <a:off x="245454" y="2312264"/>
            <a:ext cx="342286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PE" sz="1400" b="1" i="0" u="none" strike="noStrike" cap="none">
                <a:solidFill>
                  <a:schemeClr val="dk1"/>
                </a:solidFill>
                <a:latin typeface="Twentieth Century"/>
                <a:ea typeface="Twentieth Century"/>
                <a:cs typeface="Twentieth Century"/>
                <a:sym typeface="Twentieth Century"/>
              </a:rPr>
              <a:t>Nombres y tipos de datos de las variables,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PE" sz="1400" b="1" i="0" u="none" strike="noStrike" cap="none">
                <a:solidFill>
                  <a:schemeClr val="dk1"/>
                </a:solidFill>
                <a:latin typeface="Twentieth Century"/>
                <a:ea typeface="Twentieth Century"/>
                <a:cs typeface="Twentieth Century"/>
                <a:sym typeface="Twentieth Century"/>
              </a:rPr>
              <a:t>donde: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PE" sz="1400" b="0" i="0" u="none" strike="noStrike" cap="none">
                <a:solidFill>
                  <a:schemeClr val="dk1"/>
                </a:solidFill>
                <a:latin typeface="Twentieth Century"/>
                <a:ea typeface="Twentieth Century"/>
                <a:cs typeface="Twentieth Century"/>
                <a:sym typeface="Twentieth Century"/>
              </a:rPr>
              <a:t>  #int64: Numérico (Entero)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PE" sz="1400" b="0" i="0" u="none" strike="noStrike" cap="none">
                <a:solidFill>
                  <a:schemeClr val="dk1"/>
                </a:solidFill>
                <a:latin typeface="Twentieth Century"/>
                <a:ea typeface="Twentieth Century"/>
                <a:cs typeface="Twentieth Century"/>
                <a:sym typeface="Twentieth Century"/>
              </a:rPr>
              <a:t>  #float64: Numérico (Decimal)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PE" sz="1400" b="0" i="0" u="none" strike="noStrike" cap="none">
                <a:solidFill>
                  <a:schemeClr val="dk1"/>
                </a:solidFill>
                <a:latin typeface="Twentieth Century"/>
                <a:ea typeface="Twentieth Century"/>
                <a:cs typeface="Twentieth Century"/>
                <a:sym typeface="Twentieth Century"/>
              </a:rPr>
              <a:t>  #object: Categórico (Valor no numérico)</a:t>
            </a:r>
            <a:endParaRPr sz="1400" b="0" i="0" u="none" strike="noStrike" cap="none">
              <a:solidFill>
                <a:srgbClr val="000000"/>
              </a:solidFill>
              <a:latin typeface="Arial"/>
              <a:ea typeface="Arial"/>
              <a:cs typeface="Arial"/>
              <a:sym typeface="Arial"/>
            </a:endParaRPr>
          </a:p>
        </p:txBody>
      </p:sp>
      <p:pic>
        <p:nvPicPr>
          <p:cNvPr id="215" name="Google Shape;215;p7"/>
          <p:cNvPicPr preferRelativeResize="0"/>
          <p:nvPr/>
        </p:nvPicPr>
        <p:blipFill rotWithShape="1">
          <a:blip r:embed="rId5">
            <a:alphaModFix/>
          </a:blip>
          <a:srcRect/>
          <a:stretch/>
        </p:blipFill>
        <p:spPr>
          <a:xfrm>
            <a:off x="8858244" y="1916550"/>
            <a:ext cx="3111218" cy="4867339"/>
          </a:xfrm>
          <a:prstGeom prst="rect">
            <a:avLst/>
          </a:prstGeom>
          <a:noFill/>
          <a:ln w="19050" cap="flat" cmpd="sng">
            <a:solidFill>
              <a:srgbClr val="002060"/>
            </a:solidFill>
            <a:prstDash val="solid"/>
            <a:round/>
            <a:headEnd type="none" w="sm" len="sm"/>
            <a:tailEnd type="none" w="sm" len="sm"/>
          </a:ln>
        </p:spPr>
      </p:pic>
      <p:sp>
        <p:nvSpPr>
          <p:cNvPr id="216" name="Google Shape;216;p7"/>
          <p:cNvSpPr/>
          <p:nvPr/>
        </p:nvSpPr>
        <p:spPr>
          <a:xfrm>
            <a:off x="8775214" y="1330101"/>
            <a:ext cx="3179852"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PE" sz="1600" b="1" i="0" u="none" strike="noStrike" cap="none">
                <a:solidFill>
                  <a:schemeClr val="dk1"/>
                </a:solidFill>
                <a:latin typeface="Twentieth Century"/>
                <a:ea typeface="Twentieth Century"/>
                <a:cs typeface="Twentieth Century"/>
                <a:sym typeface="Twentieth Century"/>
              </a:rPr>
              <a:t>Frecuencia</a:t>
            </a:r>
            <a:r>
              <a:rPr lang="es-PE" sz="1600" b="0" i="0" u="none" strike="noStrike" cap="none">
                <a:solidFill>
                  <a:srgbClr val="008000"/>
                </a:solidFill>
                <a:latin typeface="Courier New"/>
                <a:ea typeface="Courier New"/>
                <a:cs typeface="Courier New"/>
                <a:sym typeface="Courier New"/>
              </a:rPr>
              <a:t> </a:t>
            </a:r>
            <a:r>
              <a:rPr lang="es-PE" sz="1600" b="1" i="0" u="none" strike="noStrike" cap="none">
                <a:solidFill>
                  <a:schemeClr val="dk1"/>
                </a:solidFill>
                <a:latin typeface="Twentieth Century"/>
                <a:ea typeface="Twentieth Century"/>
                <a:cs typeface="Twentieth Century"/>
                <a:sym typeface="Twentieth Century"/>
              </a:rPr>
              <a:t>de valores únicos en las Variables Categóricas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wentieth Century"/>
              <a:ea typeface="Twentieth Century"/>
              <a:cs typeface="Twentieth Century"/>
              <a:sym typeface="Twentieth Century"/>
            </a:endParaRPr>
          </a:p>
        </p:txBody>
      </p:sp>
      <p:sp>
        <p:nvSpPr>
          <p:cNvPr id="217" name="Google Shape;217;p7"/>
          <p:cNvSpPr/>
          <p:nvPr/>
        </p:nvSpPr>
        <p:spPr>
          <a:xfrm>
            <a:off x="4255093" y="1470630"/>
            <a:ext cx="3179852"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PE" sz="1600" b="1" i="0" u="none" strike="noStrike" cap="none">
                <a:solidFill>
                  <a:schemeClr val="dk1"/>
                </a:solidFill>
                <a:latin typeface="Twentieth Century"/>
                <a:ea typeface="Twentieth Century"/>
                <a:cs typeface="Twentieth Century"/>
                <a:sym typeface="Twentieth Century"/>
              </a:rPr>
              <a:t>Descripción de Variables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wentieth Century"/>
              <a:ea typeface="Twentieth Century"/>
              <a:cs typeface="Twentieth Century"/>
              <a:sym typeface="Twentieth Century"/>
            </a:endParaRPr>
          </a:p>
        </p:txBody>
      </p:sp>
      <p:pic>
        <p:nvPicPr>
          <p:cNvPr id="218" name="Google Shape;218;p7"/>
          <p:cNvPicPr preferRelativeResize="0"/>
          <p:nvPr/>
        </p:nvPicPr>
        <p:blipFill rotWithShape="1">
          <a:blip r:embed="rId6">
            <a:alphaModFix/>
          </a:blip>
          <a:srcRect/>
          <a:stretch/>
        </p:blipFill>
        <p:spPr>
          <a:xfrm>
            <a:off x="4323729" y="1916550"/>
            <a:ext cx="4374140" cy="4867339"/>
          </a:xfrm>
          <a:prstGeom prst="rect">
            <a:avLst/>
          </a:prstGeom>
          <a:noFill/>
          <a:ln w="19050" cap="flat" cmpd="sng">
            <a:solidFill>
              <a:srgbClr val="00206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8"/>
          <p:cNvSpPr txBox="1">
            <a:spLocks noGrp="1"/>
          </p:cNvSpPr>
          <p:nvPr>
            <p:ph type="title"/>
          </p:nvPr>
        </p:nvSpPr>
        <p:spPr>
          <a:xfrm>
            <a:off x="0" y="43332"/>
            <a:ext cx="12192000" cy="7873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a:solidFill>
                  <a:srgbClr val="273C54"/>
                </a:solidFill>
                <a:latin typeface="Verdana"/>
                <a:ea typeface="Verdana"/>
                <a:cs typeface="Verdana"/>
                <a:sym typeface="Verdana"/>
              </a:rPr>
              <a:t>LECTURA DE DATOS (2)</a:t>
            </a:r>
            <a:endParaRPr b="1">
              <a:solidFill>
                <a:srgbClr val="273C54"/>
              </a:solidFill>
              <a:latin typeface="Verdana"/>
              <a:ea typeface="Verdana"/>
              <a:cs typeface="Verdana"/>
              <a:sym typeface="Verdana"/>
            </a:endParaRPr>
          </a:p>
        </p:txBody>
      </p:sp>
      <p:sp>
        <p:nvSpPr>
          <p:cNvPr id="224" name="Google Shape;224;p8"/>
          <p:cNvSpPr txBox="1">
            <a:spLocks noGrp="1"/>
          </p:cNvSpPr>
          <p:nvPr>
            <p:ph type="body" idx="1"/>
          </p:nvPr>
        </p:nvSpPr>
        <p:spPr>
          <a:xfrm>
            <a:off x="29428" y="830635"/>
            <a:ext cx="7262351" cy="61022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800"/>
              <a:buNone/>
            </a:pPr>
            <a:r>
              <a:rPr lang="es-PE" sz="2800" b="1" i="1">
                <a:solidFill>
                  <a:srgbClr val="673218"/>
                </a:solidFill>
              </a:rPr>
              <a:t>ANÁLISIS INICIAL DEL DATASET (2)</a:t>
            </a:r>
            <a:endParaRPr sz="2800">
              <a:solidFill>
                <a:srgbClr val="673218"/>
              </a:solidFill>
            </a:endParaRPr>
          </a:p>
        </p:txBody>
      </p:sp>
      <p:sp>
        <p:nvSpPr>
          <p:cNvPr id="225" name="Google Shape;225;p8"/>
          <p:cNvSpPr/>
          <p:nvPr/>
        </p:nvSpPr>
        <p:spPr>
          <a:xfrm>
            <a:off x="29427" y="1539107"/>
            <a:ext cx="6998389"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PE" sz="1600" b="1" i="0" u="none" strike="noStrike" cap="none">
                <a:solidFill>
                  <a:schemeClr val="dk1"/>
                </a:solidFill>
                <a:latin typeface="Twentieth Century"/>
                <a:ea typeface="Twentieth Century"/>
                <a:cs typeface="Twentieth Century"/>
                <a:sym typeface="Twentieth Century"/>
              </a:rPr>
              <a:t>Estadísticas descriptivas de las Variables Numéricas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wentieth Century"/>
              <a:ea typeface="Twentieth Century"/>
              <a:cs typeface="Twentieth Century"/>
              <a:sym typeface="Twentieth Century"/>
            </a:endParaRPr>
          </a:p>
        </p:txBody>
      </p:sp>
      <p:pic>
        <p:nvPicPr>
          <p:cNvPr id="226" name="Google Shape;226;p8"/>
          <p:cNvPicPr preferRelativeResize="0"/>
          <p:nvPr/>
        </p:nvPicPr>
        <p:blipFill rotWithShape="1">
          <a:blip r:embed="rId3">
            <a:alphaModFix/>
          </a:blip>
          <a:srcRect/>
          <a:stretch/>
        </p:blipFill>
        <p:spPr>
          <a:xfrm>
            <a:off x="150476" y="4122266"/>
            <a:ext cx="11827431" cy="2304659"/>
          </a:xfrm>
          <a:prstGeom prst="rect">
            <a:avLst/>
          </a:prstGeom>
          <a:noFill/>
          <a:ln w="19050" cap="flat" cmpd="sng">
            <a:solidFill>
              <a:srgbClr val="002060"/>
            </a:solidFill>
            <a:prstDash val="solid"/>
            <a:round/>
            <a:headEnd type="none" w="sm" len="sm"/>
            <a:tailEnd type="none" w="sm" len="sm"/>
          </a:ln>
        </p:spPr>
      </p:pic>
      <p:sp>
        <p:nvSpPr>
          <p:cNvPr id="227" name="Google Shape;227;p8"/>
          <p:cNvSpPr/>
          <p:nvPr/>
        </p:nvSpPr>
        <p:spPr>
          <a:xfrm>
            <a:off x="342064" y="1846883"/>
            <a:ext cx="2775605" cy="206210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s-PE" sz="1600" b="1" i="0" u="none" strike="noStrike" cap="none">
                <a:solidFill>
                  <a:schemeClr val="dk1"/>
                </a:solidFill>
                <a:latin typeface="Twentieth Century"/>
                <a:ea typeface="Twentieth Century"/>
                <a:cs typeface="Twentieth Century"/>
                <a:sym typeface="Twentieth Century"/>
              </a:rPr>
              <a:t>count=</a:t>
            </a:r>
            <a:r>
              <a:rPr lang="es-PE" sz="1600" b="0" i="0" u="none" strike="noStrike" cap="none">
                <a:solidFill>
                  <a:schemeClr val="dk1"/>
                </a:solidFill>
                <a:latin typeface="Twentieth Century"/>
                <a:ea typeface="Twentieth Century"/>
                <a:cs typeface="Twentieth Century"/>
                <a:sym typeface="Twentieth Century"/>
              </a:rPr>
              <a:t>Conteos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s-PE" sz="1600" b="1" i="0" u="none" strike="noStrike" cap="none">
                <a:solidFill>
                  <a:schemeClr val="dk1"/>
                </a:solidFill>
                <a:latin typeface="Twentieth Century"/>
                <a:ea typeface="Twentieth Century"/>
                <a:cs typeface="Twentieth Century"/>
                <a:sym typeface="Twentieth Century"/>
              </a:rPr>
              <a:t>mean=</a:t>
            </a:r>
            <a:r>
              <a:rPr lang="es-PE" sz="1600" b="0" i="0" u="none" strike="noStrike" cap="none">
                <a:solidFill>
                  <a:schemeClr val="dk1"/>
                </a:solidFill>
                <a:latin typeface="Twentieth Century"/>
                <a:ea typeface="Twentieth Century"/>
                <a:cs typeface="Twentieth Century"/>
                <a:sym typeface="Twentieth Century"/>
              </a:rPr>
              <a:t>Medias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s-PE" sz="1600" b="1" i="0" u="none" strike="noStrike" cap="none">
                <a:solidFill>
                  <a:schemeClr val="dk1"/>
                </a:solidFill>
                <a:latin typeface="Twentieth Century"/>
                <a:ea typeface="Twentieth Century"/>
                <a:cs typeface="Twentieth Century"/>
                <a:sym typeface="Twentieth Century"/>
              </a:rPr>
              <a:t>std=</a:t>
            </a:r>
            <a:r>
              <a:rPr lang="es-PE" sz="1600" b="0" i="0" u="none" strike="noStrike" cap="none">
                <a:solidFill>
                  <a:schemeClr val="dk1"/>
                </a:solidFill>
                <a:latin typeface="Twentieth Century"/>
                <a:ea typeface="Twentieth Century"/>
                <a:cs typeface="Twentieth Century"/>
                <a:sym typeface="Twentieth Century"/>
              </a:rPr>
              <a:t>Desviaciones estándar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s-PE" sz="1600" b="1" i="0" u="none" strike="noStrike" cap="none">
                <a:solidFill>
                  <a:schemeClr val="dk1"/>
                </a:solidFill>
                <a:latin typeface="Twentieth Century"/>
                <a:ea typeface="Twentieth Century"/>
                <a:cs typeface="Twentieth Century"/>
                <a:sym typeface="Twentieth Century"/>
              </a:rPr>
              <a:t>min=</a:t>
            </a:r>
            <a:r>
              <a:rPr lang="es-PE" sz="1600" b="0" i="0" u="none" strike="noStrike" cap="none">
                <a:solidFill>
                  <a:schemeClr val="dk1"/>
                </a:solidFill>
                <a:latin typeface="Twentieth Century"/>
                <a:ea typeface="Twentieth Century"/>
                <a:cs typeface="Twentieth Century"/>
                <a:sym typeface="Twentieth Century"/>
              </a:rPr>
              <a:t>Valores mínimos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s-PE" sz="1600" b="1" i="0" u="none" strike="noStrike" cap="none">
                <a:solidFill>
                  <a:schemeClr val="dk1"/>
                </a:solidFill>
                <a:latin typeface="Twentieth Century"/>
                <a:ea typeface="Twentieth Century"/>
                <a:cs typeface="Twentieth Century"/>
                <a:sym typeface="Twentieth Century"/>
              </a:rPr>
              <a:t>25%= </a:t>
            </a:r>
            <a:r>
              <a:rPr lang="es-PE" sz="1600" b="0" i="0" u="none" strike="noStrike" cap="none">
                <a:solidFill>
                  <a:schemeClr val="dk1"/>
                </a:solidFill>
                <a:latin typeface="Twentieth Century"/>
                <a:ea typeface="Twentieth Century"/>
                <a:cs typeface="Twentieth Century"/>
                <a:sym typeface="Twentieth Century"/>
              </a:rPr>
              <a:t>Primeros cuartiles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s-PE" sz="1600" b="1" i="0" u="none" strike="noStrike" cap="none">
                <a:solidFill>
                  <a:schemeClr val="dk1"/>
                </a:solidFill>
                <a:latin typeface="Twentieth Century"/>
                <a:ea typeface="Twentieth Century"/>
                <a:cs typeface="Twentieth Century"/>
                <a:sym typeface="Twentieth Century"/>
              </a:rPr>
              <a:t>50%= </a:t>
            </a:r>
            <a:r>
              <a:rPr lang="es-PE" sz="1600" b="0" i="0" u="none" strike="noStrike" cap="none">
                <a:solidFill>
                  <a:schemeClr val="dk1"/>
                </a:solidFill>
                <a:latin typeface="Twentieth Century"/>
                <a:ea typeface="Twentieth Century"/>
                <a:cs typeface="Twentieth Century"/>
                <a:sym typeface="Twentieth Century"/>
              </a:rPr>
              <a:t>Medianas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s-PE" sz="1600" b="1" i="0" u="none" strike="noStrike" cap="none">
                <a:solidFill>
                  <a:schemeClr val="dk1"/>
                </a:solidFill>
                <a:latin typeface="Twentieth Century"/>
                <a:ea typeface="Twentieth Century"/>
                <a:cs typeface="Twentieth Century"/>
                <a:sym typeface="Twentieth Century"/>
              </a:rPr>
              <a:t>75%= </a:t>
            </a:r>
            <a:r>
              <a:rPr lang="es-PE" sz="1600" b="0" i="0" u="none" strike="noStrike" cap="none">
                <a:solidFill>
                  <a:schemeClr val="dk1"/>
                </a:solidFill>
                <a:latin typeface="Twentieth Century"/>
                <a:ea typeface="Twentieth Century"/>
                <a:cs typeface="Twentieth Century"/>
                <a:sym typeface="Twentieth Century"/>
              </a:rPr>
              <a:t>Terceros cuartiles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s-PE" sz="1600" b="1" i="0" u="none" strike="noStrike" cap="none">
                <a:solidFill>
                  <a:schemeClr val="dk1"/>
                </a:solidFill>
                <a:latin typeface="Twentieth Century"/>
                <a:ea typeface="Twentieth Century"/>
                <a:cs typeface="Twentieth Century"/>
                <a:sym typeface="Twentieth Century"/>
              </a:rPr>
              <a:t>max=</a:t>
            </a:r>
            <a:r>
              <a:rPr lang="es-PE" sz="1600" b="0" i="0" u="none" strike="noStrike" cap="none">
                <a:solidFill>
                  <a:schemeClr val="dk1"/>
                </a:solidFill>
                <a:latin typeface="Twentieth Century"/>
                <a:ea typeface="Twentieth Century"/>
                <a:cs typeface="Twentieth Century"/>
                <a:sym typeface="Twentieth Century"/>
              </a:rPr>
              <a:t>Valores máximos</a:t>
            </a:r>
            <a:endParaRPr sz="1400" b="0" i="0" u="none" strike="noStrike" cap="none">
              <a:solidFill>
                <a:srgbClr val="000000"/>
              </a:solidFill>
              <a:latin typeface="Arial"/>
              <a:ea typeface="Arial"/>
              <a:cs typeface="Arial"/>
              <a:sym typeface="Arial"/>
            </a:endParaRPr>
          </a:p>
        </p:txBody>
      </p:sp>
      <p:pic>
        <p:nvPicPr>
          <p:cNvPr id="228" name="Google Shape;228;p8"/>
          <p:cNvPicPr preferRelativeResize="0"/>
          <p:nvPr/>
        </p:nvPicPr>
        <p:blipFill rotWithShape="1">
          <a:blip r:embed="rId4">
            <a:alphaModFix/>
          </a:blip>
          <a:srcRect/>
          <a:stretch/>
        </p:blipFill>
        <p:spPr>
          <a:xfrm>
            <a:off x="4882174" y="1724792"/>
            <a:ext cx="3420425" cy="2097996"/>
          </a:xfrm>
          <a:prstGeom prst="rect">
            <a:avLst/>
          </a:prstGeom>
          <a:noFill/>
          <a:ln w="9525" cap="flat" cmpd="sng">
            <a:solidFill>
              <a:srgbClr val="0A5483"/>
            </a:solidFill>
            <a:prstDash val="solid"/>
            <a:round/>
            <a:headEnd type="none" w="sm" len="sm"/>
            <a:tailEnd type="none" w="sm" len="sm"/>
          </a:ln>
        </p:spPr>
      </p:pic>
      <p:pic>
        <p:nvPicPr>
          <p:cNvPr id="229" name="Google Shape;229;p8"/>
          <p:cNvPicPr preferRelativeResize="0"/>
          <p:nvPr/>
        </p:nvPicPr>
        <p:blipFill rotWithShape="1">
          <a:blip r:embed="rId5">
            <a:alphaModFix/>
          </a:blip>
          <a:srcRect/>
          <a:stretch/>
        </p:blipFill>
        <p:spPr>
          <a:xfrm>
            <a:off x="8538412" y="1749953"/>
            <a:ext cx="3420424" cy="2072835"/>
          </a:xfrm>
          <a:prstGeom prst="rect">
            <a:avLst/>
          </a:prstGeom>
          <a:noFill/>
          <a:ln w="9525" cap="flat" cmpd="sng">
            <a:solidFill>
              <a:srgbClr val="0A5483"/>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9"/>
          <p:cNvSpPr txBox="1">
            <a:spLocks noGrp="1"/>
          </p:cNvSpPr>
          <p:nvPr>
            <p:ph type="title"/>
          </p:nvPr>
        </p:nvSpPr>
        <p:spPr>
          <a:xfrm>
            <a:off x="0" y="43332"/>
            <a:ext cx="12192000" cy="7873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73C54"/>
              </a:buClr>
              <a:buSzPts val="3600"/>
              <a:buFont typeface="Verdana"/>
              <a:buNone/>
            </a:pPr>
            <a:r>
              <a:rPr lang="es-PE" b="1">
                <a:solidFill>
                  <a:srgbClr val="273C54"/>
                </a:solidFill>
                <a:latin typeface="Verdana"/>
                <a:ea typeface="Verdana"/>
                <a:cs typeface="Verdana"/>
                <a:sym typeface="Verdana"/>
              </a:rPr>
              <a:t>DATA WRANGLING</a:t>
            </a:r>
            <a:endParaRPr b="1">
              <a:solidFill>
                <a:srgbClr val="273C54"/>
              </a:solidFill>
              <a:latin typeface="Verdana"/>
              <a:ea typeface="Verdana"/>
              <a:cs typeface="Verdana"/>
              <a:sym typeface="Verdana"/>
            </a:endParaRPr>
          </a:p>
        </p:txBody>
      </p:sp>
      <p:sp>
        <p:nvSpPr>
          <p:cNvPr id="235" name="Google Shape;235;p9"/>
          <p:cNvSpPr/>
          <p:nvPr/>
        </p:nvSpPr>
        <p:spPr>
          <a:xfrm>
            <a:off x="0" y="983306"/>
            <a:ext cx="283028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PE" sz="2000" b="1" i="1" u="none" strike="noStrike" cap="none">
                <a:solidFill>
                  <a:srgbClr val="673218"/>
                </a:solidFill>
                <a:latin typeface="Twentieth Century"/>
                <a:ea typeface="Twentieth Century"/>
                <a:cs typeface="Twentieth Century"/>
                <a:sym typeface="Twentieth Century"/>
              </a:rPr>
              <a:t>VALORES</a:t>
            </a:r>
            <a:r>
              <a:rPr lang="es-PE" sz="1600" b="1" i="0" u="none" strike="noStrike" cap="none">
                <a:solidFill>
                  <a:schemeClr val="dk1"/>
                </a:solidFill>
                <a:latin typeface="Twentieth Century"/>
                <a:ea typeface="Twentieth Century"/>
                <a:cs typeface="Twentieth Century"/>
                <a:sym typeface="Twentieth Century"/>
              </a:rPr>
              <a:t> </a:t>
            </a:r>
            <a:r>
              <a:rPr lang="es-PE" sz="2000" b="1" i="1" u="none" strike="noStrike" cap="none">
                <a:solidFill>
                  <a:srgbClr val="673218"/>
                </a:solidFill>
                <a:latin typeface="Twentieth Century"/>
                <a:ea typeface="Twentieth Century"/>
                <a:cs typeface="Twentieth Century"/>
                <a:sym typeface="Twentieth Century"/>
              </a:rPr>
              <a:t>DUPLICADOS</a:t>
            </a:r>
            <a:endParaRPr sz="2000" b="1" i="1" u="none" strike="noStrike" cap="none">
              <a:solidFill>
                <a:srgbClr val="673218"/>
              </a:solidFill>
              <a:latin typeface="Twentieth Century"/>
              <a:ea typeface="Twentieth Century"/>
              <a:cs typeface="Twentieth Century"/>
              <a:sym typeface="Twentieth Century"/>
            </a:endParaRPr>
          </a:p>
        </p:txBody>
      </p:sp>
      <p:sp>
        <p:nvSpPr>
          <p:cNvPr id="236" name="Google Shape;236;p9"/>
          <p:cNvSpPr/>
          <p:nvPr/>
        </p:nvSpPr>
        <p:spPr>
          <a:xfrm>
            <a:off x="56649" y="2136240"/>
            <a:ext cx="190007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PE" sz="2000" b="1" i="1" u="none" strike="noStrike" cap="none">
                <a:solidFill>
                  <a:srgbClr val="673218"/>
                </a:solidFill>
                <a:latin typeface="Twentieth Century"/>
                <a:ea typeface="Twentieth Century"/>
                <a:cs typeface="Twentieth Century"/>
                <a:sym typeface="Twentieth Century"/>
              </a:rPr>
              <a:t>VALORES</a:t>
            </a:r>
            <a:r>
              <a:rPr lang="es-PE" sz="1600" b="1" i="0" u="none" strike="noStrike" cap="none">
                <a:solidFill>
                  <a:schemeClr val="dk1"/>
                </a:solidFill>
                <a:latin typeface="Twentieth Century"/>
                <a:ea typeface="Twentieth Century"/>
                <a:cs typeface="Twentieth Century"/>
                <a:sym typeface="Twentieth Century"/>
              </a:rPr>
              <a:t> </a:t>
            </a:r>
            <a:r>
              <a:rPr lang="es-PE" sz="2000" b="1" i="1" u="none" strike="noStrike" cap="none">
                <a:solidFill>
                  <a:srgbClr val="673218"/>
                </a:solidFill>
                <a:latin typeface="Twentieth Century"/>
                <a:ea typeface="Twentieth Century"/>
                <a:cs typeface="Twentieth Century"/>
                <a:sym typeface="Twentieth Century"/>
              </a:rPr>
              <a:t>NULOS</a:t>
            </a:r>
            <a:endParaRPr sz="2000" b="1" i="1" u="none" strike="noStrike" cap="none">
              <a:solidFill>
                <a:srgbClr val="673218"/>
              </a:solidFill>
              <a:latin typeface="Twentieth Century"/>
              <a:ea typeface="Twentieth Century"/>
              <a:cs typeface="Twentieth Century"/>
              <a:sym typeface="Twentieth Century"/>
            </a:endParaRPr>
          </a:p>
        </p:txBody>
      </p:sp>
      <p:pic>
        <p:nvPicPr>
          <p:cNvPr id="237" name="Google Shape;237;p9"/>
          <p:cNvPicPr preferRelativeResize="0"/>
          <p:nvPr/>
        </p:nvPicPr>
        <p:blipFill rotWithShape="1">
          <a:blip r:embed="rId3">
            <a:alphaModFix/>
          </a:blip>
          <a:srcRect/>
          <a:stretch/>
        </p:blipFill>
        <p:spPr>
          <a:xfrm>
            <a:off x="143101" y="1470353"/>
            <a:ext cx="2937505" cy="587836"/>
          </a:xfrm>
          <a:prstGeom prst="rect">
            <a:avLst/>
          </a:prstGeom>
          <a:noFill/>
          <a:ln w="19050" cap="flat" cmpd="sng">
            <a:solidFill>
              <a:srgbClr val="002060"/>
            </a:solidFill>
            <a:prstDash val="solid"/>
            <a:round/>
            <a:headEnd type="none" w="sm" len="sm"/>
            <a:tailEnd type="none" w="sm" len="sm"/>
          </a:ln>
        </p:spPr>
      </p:pic>
      <p:pic>
        <p:nvPicPr>
          <p:cNvPr id="238" name="Google Shape;238;p9"/>
          <p:cNvPicPr preferRelativeResize="0"/>
          <p:nvPr/>
        </p:nvPicPr>
        <p:blipFill rotWithShape="1">
          <a:blip r:embed="rId4">
            <a:alphaModFix/>
          </a:blip>
          <a:srcRect/>
          <a:stretch/>
        </p:blipFill>
        <p:spPr>
          <a:xfrm>
            <a:off x="164851" y="2563245"/>
            <a:ext cx="2915755" cy="4164168"/>
          </a:xfrm>
          <a:prstGeom prst="rect">
            <a:avLst/>
          </a:prstGeom>
          <a:noFill/>
          <a:ln w="19050" cap="flat" cmpd="sng">
            <a:solidFill>
              <a:srgbClr val="002060"/>
            </a:solidFill>
            <a:prstDash val="solid"/>
            <a:round/>
            <a:headEnd type="none" w="sm" len="sm"/>
            <a:tailEnd type="none" w="sm" len="sm"/>
          </a:ln>
        </p:spPr>
      </p:pic>
      <p:sp>
        <p:nvSpPr>
          <p:cNvPr id="239" name="Google Shape;239;p9"/>
          <p:cNvSpPr/>
          <p:nvPr/>
        </p:nvSpPr>
        <p:spPr>
          <a:xfrm>
            <a:off x="3159241" y="971530"/>
            <a:ext cx="919412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PE" sz="2000" b="1" i="1" u="none" strike="noStrike" cap="none">
                <a:solidFill>
                  <a:srgbClr val="673218"/>
                </a:solidFill>
                <a:latin typeface="Twentieth Century"/>
                <a:ea typeface="Twentieth Century"/>
                <a:cs typeface="Twentieth Century"/>
                <a:sym typeface="Twentieth Century"/>
              </a:rPr>
              <a:t>¿PODRÍA SER CONSIDERADO EL 0 COMO VALOR NULO EN ALGUNA(S) COLUMNA(S)?</a:t>
            </a:r>
            <a:endParaRPr sz="1400" b="0" i="0" u="none" strike="noStrike" cap="none">
              <a:solidFill>
                <a:srgbClr val="000000"/>
              </a:solidFill>
              <a:latin typeface="Arial"/>
              <a:ea typeface="Arial"/>
              <a:cs typeface="Arial"/>
              <a:sym typeface="Arial"/>
            </a:endParaRPr>
          </a:p>
        </p:txBody>
      </p:sp>
      <p:pic>
        <p:nvPicPr>
          <p:cNvPr id="240" name="Google Shape;240;p9"/>
          <p:cNvPicPr preferRelativeResize="0"/>
          <p:nvPr/>
        </p:nvPicPr>
        <p:blipFill rotWithShape="1">
          <a:blip r:embed="rId5">
            <a:alphaModFix/>
          </a:blip>
          <a:srcRect/>
          <a:stretch/>
        </p:blipFill>
        <p:spPr>
          <a:xfrm>
            <a:off x="3329406" y="1417039"/>
            <a:ext cx="2654678" cy="5310374"/>
          </a:xfrm>
          <a:prstGeom prst="rect">
            <a:avLst/>
          </a:prstGeom>
          <a:noFill/>
          <a:ln w="19050" cap="flat" cmpd="sng">
            <a:solidFill>
              <a:srgbClr val="002060"/>
            </a:solidFill>
            <a:prstDash val="solid"/>
            <a:round/>
            <a:headEnd type="none" w="sm" len="sm"/>
            <a:tailEnd type="none" w="sm" len="sm"/>
          </a:ln>
        </p:spPr>
      </p:pic>
      <p:sp>
        <p:nvSpPr>
          <p:cNvPr id="241" name="Google Shape;241;p9"/>
          <p:cNvSpPr/>
          <p:nvPr/>
        </p:nvSpPr>
        <p:spPr>
          <a:xfrm>
            <a:off x="6322963" y="1566324"/>
            <a:ext cx="5704186"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PE" sz="2000" b="0" i="0" u="none" strike="noStrike" cap="none">
                <a:solidFill>
                  <a:schemeClr val="dk1"/>
                </a:solidFill>
                <a:latin typeface="Twentieth Century"/>
                <a:ea typeface="Twentieth Century"/>
                <a:cs typeface="Twentieth Century"/>
                <a:sym typeface="Twentieth Century"/>
              </a:rPr>
              <a:t>Variables que tienen valores cero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wentieth Century"/>
              <a:ea typeface="Twentieth Century"/>
              <a:cs typeface="Twentieth Century"/>
              <a:sym typeface="Twentieth Century"/>
            </a:endParaRPr>
          </a:p>
          <a:p>
            <a:pPr marL="342900" marR="0" lvl="0" indent="-342900" algn="l" rtl="0">
              <a:lnSpc>
                <a:spcPct val="100000"/>
              </a:lnSpc>
              <a:spcBef>
                <a:spcPts val="0"/>
              </a:spcBef>
              <a:spcAft>
                <a:spcPts val="0"/>
              </a:spcAft>
              <a:buClr>
                <a:schemeClr val="dk1"/>
              </a:buClr>
              <a:buSzPts val="2000"/>
              <a:buFont typeface="Arial"/>
              <a:buChar char="•"/>
            </a:pPr>
            <a:r>
              <a:rPr lang="es-PE" sz="2000" b="1" i="0" u="none" strike="noStrike" cap="none">
                <a:solidFill>
                  <a:schemeClr val="dk1"/>
                </a:solidFill>
                <a:latin typeface="Twentieth Century"/>
                <a:ea typeface="Twentieth Century"/>
                <a:cs typeface="Twentieth Century"/>
                <a:sym typeface="Twentieth Century"/>
              </a:rPr>
              <a:t>Terapia:</a:t>
            </a:r>
            <a:r>
              <a:rPr lang="es-PE" sz="2000" b="0" i="0" u="none" strike="noStrike" cap="none">
                <a:solidFill>
                  <a:schemeClr val="dk1"/>
                </a:solidFill>
                <a:latin typeface="Twentieth Century"/>
                <a:ea typeface="Twentieth Century"/>
                <a:cs typeface="Twentieth Century"/>
                <a:sym typeface="Twentieth Century"/>
              </a:rPr>
              <a:t> Personas con 0 sesiones al mes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s-PE" sz="2000" b="1" i="0" u="none" strike="noStrike" cap="none">
                <a:solidFill>
                  <a:schemeClr val="dk1"/>
                </a:solidFill>
                <a:latin typeface="Twentieth Century"/>
                <a:ea typeface="Twentieth Century"/>
                <a:cs typeface="Twentieth Century"/>
                <a:sym typeface="Twentieth Century"/>
              </a:rPr>
              <a:t>Alcohol:</a:t>
            </a:r>
            <a:r>
              <a:rPr lang="es-PE" sz="2000" b="0" i="0" u="none" strike="noStrike" cap="none">
                <a:solidFill>
                  <a:schemeClr val="dk1"/>
                </a:solidFill>
                <a:latin typeface="Twentieth Century"/>
                <a:ea typeface="Twentieth Century"/>
                <a:cs typeface="Twentieth Century"/>
                <a:sym typeface="Twentieth Century"/>
              </a:rPr>
              <a:t> Personas que no consumen (0 tragos/día)</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s-PE" sz="2000" b="1" i="0" u="none" strike="noStrike" cap="none">
                <a:solidFill>
                  <a:schemeClr val="dk1"/>
                </a:solidFill>
                <a:latin typeface="Twentieth Century"/>
                <a:ea typeface="Twentieth Century"/>
                <a:cs typeface="Twentieth Century"/>
                <a:sym typeface="Twentieth Century"/>
              </a:rPr>
              <a:t>Actividad física:</a:t>
            </a:r>
            <a:r>
              <a:rPr lang="es-PE" sz="2000" b="0" i="0" u="none" strike="noStrike" cap="none">
                <a:solidFill>
                  <a:schemeClr val="dk1"/>
                </a:solidFill>
                <a:latin typeface="Twentieth Century"/>
                <a:ea typeface="Twentieth Century"/>
                <a:cs typeface="Twentieth Century"/>
                <a:sym typeface="Twentieth Century"/>
              </a:rPr>
              <a:t> Personas sedentarias (0 horas/semana)</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s-PE" sz="2000" b="1" i="0" u="none" strike="noStrike" cap="none">
                <a:solidFill>
                  <a:schemeClr val="dk1"/>
                </a:solidFill>
                <a:latin typeface="Twentieth Century"/>
                <a:ea typeface="Twentieth Century"/>
                <a:cs typeface="Twentieth Century"/>
                <a:sym typeface="Twentieth Century"/>
              </a:rPr>
              <a:t>Cafeína:</a:t>
            </a:r>
            <a:r>
              <a:rPr lang="es-PE" sz="2000" b="0" i="0" u="none" strike="noStrike" cap="none">
                <a:solidFill>
                  <a:schemeClr val="dk1"/>
                </a:solidFill>
                <a:latin typeface="Twentieth Century"/>
                <a:ea typeface="Twentieth Century"/>
                <a:cs typeface="Twentieth Century"/>
                <a:sym typeface="Twentieth Century"/>
              </a:rPr>
              <a:t> Personas sin consumo (0 mg/día)</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Clr>
                <a:srgbClr val="000000"/>
              </a:buClr>
              <a:buSzPts val="2000"/>
              <a:buFont typeface="Arial"/>
              <a:buNone/>
            </a:pPr>
            <a:r>
              <a:rPr lang="es-PE" sz="2000" b="0" i="0" u="none" strike="noStrike" cap="none">
                <a:solidFill>
                  <a:schemeClr val="dk1"/>
                </a:solidFill>
                <a:latin typeface="Twentieth Century"/>
                <a:ea typeface="Twentieth Century"/>
                <a:cs typeface="Twentieth Century"/>
                <a:sym typeface="Twentieth Century"/>
              </a:rPr>
              <a:t>📌 </a:t>
            </a:r>
            <a:r>
              <a:rPr lang="es-PE" sz="2000" b="1" i="0" u="none" strike="noStrike" cap="none">
                <a:solidFill>
                  <a:schemeClr val="dk1"/>
                </a:solidFill>
                <a:latin typeface="Twentieth Century"/>
                <a:ea typeface="Twentieth Century"/>
                <a:cs typeface="Twentieth Century"/>
                <a:sym typeface="Twentieth Century"/>
              </a:rPr>
              <a:t>Por lo tanto :</a:t>
            </a:r>
            <a:r>
              <a:rPr lang="es-PE" sz="2000" b="0" i="0" u="none" strike="noStrike" cap="none">
                <a:solidFill>
                  <a:schemeClr val="dk1"/>
                </a:solidFill>
                <a:latin typeface="Twentieth Century"/>
                <a:ea typeface="Twentieth Century"/>
                <a:cs typeface="Twentieth Century"/>
                <a:sym typeface="Twentieth Century"/>
              </a:rPr>
              <a:t> Los valores en cero (0) son coherentes y deben conservarse, ya que reflejan realidades relevantes para el análisis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Gota">
  <a:themeElements>
    <a:clrScheme name="Gota">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TotalTime>
  <Words>1633</Words>
  <Application>Microsoft Office PowerPoint</Application>
  <PresentationFormat>Panorámica</PresentationFormat>
  <Paragraphs>154</Paragraphs>
  <Slides>18</Slides>
  <Notes>18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Verdana</vt:lpstr>
      <vt:lpstr>Courier New</vt:lpstr>
      <vt:lpstr>Noto Sans Symbols</vt:lpstr>
      <vt:lpstr>Arial</vt:lpstr>
      <vt:lpstr>Twentieth Century</vt:lpstr>
      <vt:lpstr>Roboto</vt:lpstr>
      <vt:lpstr>Wingdings</vt:lpstr>
      <vt:lpstr>Gota</vt:lpstr>
      <vt:lpstr>Presentación de PowerPoint</vt:lpstr>
      <vt:lpstr>CONTENIDOS</vt:lpstr>
      <vt:lpstr>PRESENTACIÓN</vt:lpstr>
      <vt:lpstr>PRESENTACIÓN</vt:lpstr>
      <vt:lpstr>PRESENTACIÓN</vt:lpstr>
      <vt:lpstr>LECTURA DE DATOS</vt:lpstr>
      <vt:lpstr>LECTURA DE DATOS (2)</vt:lpstr>
      <vt:lpstr>LECTURA DE DATOS (2)</vt:lpstr>
      <vt:lpstr>DATA WRANGLING</vt:lpstr>
      <vt:lpstr>DATA WRANGLING (2)</vt:lpstr>
      <vt:lpstr>ANÁLISIS EXPLORATORIO DE DATOS</vt:lpstr>
      <vt:lpstr>ANÁLISIS EXPLORATORIO DE DATOS (2)</vt:lpstr>
      <vt:lpstr>FEATURE ENGINEERING</vt:lpstr>
      <vt:lpstr>FEATURE SELECTION</vt:lpstr>
      <vt:lpstr>MODELADO</vt:lpstr>
      <vt:lpstr>MODELADO (2)</vt:lpstr>
      <vt:lpstr>OPTIMIZACIÓN DE MODELOS</vt:lpstr>
      <vt:lpstr>CONCLUSIONES FINALES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Alfredo Jasaui Chero</dc:creator>
  <cp:lastModifiedBy>Alfredo Jasaui Chero</cp:lastModifiedBy>
  <cp:revision>115</cp:revision>
  <dcterms:created xsi:type="dcterms:W3CDTF">2025-05-05T23:56:14Z</dcterms:created>
  <dcterms:modified xsi:type="dcterms:W3CDTF">2025-09-18T00:50:42Z</dcterms:modified>
</cp:coreProperties>
</file>